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72" r:id="rId1"/>
    <p:sldMasterId id="2147484104" r:id="rId2"/>
    <p:sldMasterId id="2147484119" r:id="rId3"/>
    <p:sldMasterId id="2147484134" r:id="rId4"/>
    <p:sldMasterId id="2147484149" r:id="rId5"/>
    <p:sldMasterId id="2147484326" r:id="rId6"/>
    <p:sldMasterId id="2147484367" r:id="rId7"/>
  </p:sldMasterIdLst>
  <p:notesMasterIdLst>
    <p:notesMasterId r:id="rId28"/>
  </p:notesMasterIdLst>
  <p:handoutMasterIdLst>
    <p:handoutMasterId r:id="rId29"/>
  </p:handoutMasterIdLst>
  <p:sldIdLst>
    <p:sldId id="349" r:id="rId8"/>
    <p:sldId id="543" r:id="rId9"/>
    <p:sldId id="550" r:id="rId10"/>
    <p:sldId id="551" r:id="rId11"/>
    <p:sldId id="545" r:id="rId12"/>
    <p:sldId id="521" r:id="rId13"/>
    <p:sldId id="508" r:id="rId14"/>
    <p:sldId id="552" r:id="rId15"/>
    <p:sldId id="541" r:id="rId16"/>
    <p:sldId id="528" r:id="rId17"/>
    <p:sldId id="534" r:id="rId18"/>
    <p:sldId id="529" r:id="rId19"/>
    <p:sldId id="535" r:id="rId20"/>
    <p:sldId id="539" r:id="rId21"/>
    <p:sldId id="553" r:id="rId22"/>
    <p:sldId id="546" r:id="rId23"/>
    <p:sldId id="547" r:id="rId24"/>
    <p:sldId id="554" r:id="rId25"/>
    <p:sldId id="555" r:id="rId26"/>
    <p:sldId id="408" r:id="rId27"/>
  </p:sldIdLst>
  <p:sldSz cx="9144000" cy="5143500" type="screen16x9"/>
  <p:notesSz cx="6794500" cy="9931400"/>
  <p:defaultTextStyle>
    <a:defPPr>
      <a:defRPr lang="ru-RU"/>
    </a:defPPr>
    <a:lvl1pPr algn="l" defTabSz="80163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00803" indent="48365" algn="l" defTabSz="80163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801634" indent="96725" algn="l" defTabSz="80163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202456" indent="145046" algn="l" defTabSz="80163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603271" indent="193413" algn="l" defTabSz="801634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45827" algn="l" defTabSz="89832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694991" algn="l" defTabSz="89832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144160" algn="l" defTabSz="89832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593327" algn="l" defTabSz="89832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10224F6-F74F-4071-A2A8-74BDE7D550D1}">
          <p14:sldIdLst>
            <p14:sldId id="349"/>
            <p14:sldId id="543"/>
            <p14:sldId id="550"/>
            <p14:sldId id="551"/>
            <p14:sldId id="545"/>
            <p14:sldId id="521"/>
            <p14:sldId id="508"/>
            <p14:sldId id="552"/>
            <p14:sldId id="541"/>
            <p14:sldId id="528"/>
            <p14:sldId id="534"/>
            <p14:sldId id="529"/>
            <p14:sldId id="535"/>
            <p14:sldId id="539"/>
            <p14:sldId id="553"/>
            <p14:sldId id="546"/>
            <p14:sldId id="547"/>
            <p14:sldId id="554"/>
            <p14:sldId id="555"/>
            <p14:sldId id="4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68">
          <p15:clr>
            <a:srgbClr val="A4A3A4"/>
          </p15:clr>
        </p15:guide>
        <p15:guide id="3" orient="horz" pos="352">
          <p15:clr>
            <a:srgbClr val="A4A3A4"/>
          </p15:clr>
        </p15:guide>
        <p15:guide id="4" orient="horz" pos="948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69">
          <p15:clr>
            <a:srgbClr val="A4A3A4"/>
          </p15:clr>
        </p15:guide>
        <p15:guide id="10" orient="horz" pos="1053">
          <p15:clr>
            <a:srgbClr val="A4A3A4"/>
          </p15:clr>
        </p15:guide>
        <p15:guide id="11" pos="299">
          <p15:clr>
            <a:srgbClr val="A4A3A4"/>
          </p15:clr>
        </p15:guide>
        <p15:guide id="12" pos="2157">
          <p15:clr>
            <a:srgbClr val="A4A3A4"/>
          </p15:clr>
        </p15:guide>
        <p15:guide id="13" pos="249" userDrawn="1">
          <p15:clr>
            <a:srgbClr val="A4A3A4"/>
          </p15:clr>
        </p15:guide>
        <p15:guide id="14" orient="horz" pos="29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9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40"/>
    <a:srgbClr val="31849B"/>
    <a:srgbClr val="FF2121"/>
    <a:srgbClr val="EE686E"/>
    <a:srgbClr val="73BED3"/>
    <a:srgbClr val="83A5CF"/>
    <a:srgbClr val="95B3D7"/>
    <a:srgbClr val="EF757B"/>
    <a:srgbClr val="648FC4"/>
    <a:srgbClr val="009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7" autoAdjust="0"/>
    <p:restoredTop sz="89130" autoAdjust="0"/>
  </p:normalViewPr>
  <p:slideViewPr>
    <p:cSldViewPr>
      <p:cViewPr varScale="1">
        <p:scale>
          <a:sx n="132" d="100"/>
          <a:sy n="132" d="100"/>
        </p:scale>
        <p:origin x="1350" y="120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  <p:guide orient="horz" pos="1053"/>
        <p:guide pos="299"/>
        <p:guide pos="2157"/>
        <p:guide pos="249"/>
        <p:guide orient="horz" pos="29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3330" y="-90"/>
      </p:cViewPr>
      <p:guideLst>
        <p:guide orient="horz" pos="3129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4"/>
            <a:ext cx="2944970" cy="496412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7947" y="4"/>
            <a:ext cx="2944969" cy="496412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fld id="{7AA8016F-0C19-41F4-BB88-1D0BB075EACC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7" y="9433404"/>
            <a:ext cx="2944970" cy="496412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7947" y="9433404"/>
            <a:ext cx="2944969" cy="496412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fld id="{75A718B1-1315-408D-BBB9-F85AC95B4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775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6"/>
            <a:ext cx="2944336" cy="496490"/>
          </a:xfrm>
          <a:prstGeom prst="rect">
            <a:avLst/>
          </a:prstGeom>
        </p:spPr>
        <p:txBody>
          <a:bodyPr vert="horz" lIns="91686" tIns="45843" rIns="91686" bIns="45843" rtlCol="0"/>
          <a:lstStyle>
            <a:lvl1pPr algn="l" defTabSz="81849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577" y="6"/>
            <a:ext cx="2944336" cy="496490"/>
          </a:xfrm>
          <a:prstGeom prst="rect">
            <a:avLst/>
          </a:prstGeom>
        </p:spPr>
        <p:txBody>
          <a:bodyPr vert="horz" lIns="91686" tIns="45843" rIns="91686" bIns="45843" rtlCol="0"/>
          <a:lstStyle>
            <a:lvl1pPr algn="r" defTabSz="81849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46B16C0-9139-4530-BE82-17881F5AE1AD}" type="datetimeFigureOut">
              <a:rPr lang="ru-RU"/>
              <a:pPr>
                <a:defRPr/>
              </a:pPr>
              <a:t>26.04.2022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7713"/>
            <a:ext cx="6610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86" tIns="45843" rIns="91686" bIns="45843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975" y="4717457"/>
            <a:ext cx="5436552" cy="4468409"/>
          </a:xfrm>
          <a:prstGeom prst="rect">
            <a:avLst/>
          </a:prstGeom>
        </p:spPr>
        <p:txBody>
          <a:bodyPr vert="horz" lIns="91686" tIns="45843" rIns="91686" bIns="45843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3318"/>
            <a:ext cx="2944336" cy="496490"/>
          </a:xfrm>
          <a:prstGeom prst="rect">
            <a:avLst/>
          </a:prstGeom>
        </p:spPr>
        <p:txBody>
          <a:bodyPr vert="horz" lIns="91686" tIns="45843" rIns="91686" bIns="45843" rtlCol="0" anchor="b"/>
          <a:lstStyle>
            <a:lvl1pPr algn="l" defTabSz="81849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577" y="9433318"/>
            <a:ext cx="2944336" cy="496490"/>
          </a:xfrm>
          <a:prstGeom prst="rect">
            <a:avLst/>
          </a:prstGeom>
        </p:spPr>
        <p:txBody>
          <a:bodyPr vert="horz" lIns="91686" tIns="45843" rIns="91686" bIns="45843" rtlCol="0" anchor="b"/>
          <a:lstStyle>
            <a:lvl1pPr algn="r" defTabSz="81849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EAEFFAF-42B2-46AF-9009-8A2332E546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78214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0163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0803" algn="l" defTabSz="80163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1634" algn="l" defTabSz="80163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02456" algn="l" defTabSz="80163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03271" algn="l" defTabSz="801634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04869" algn="l" defTabSz="8019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05852" algn="l" defTabSz="8019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06822" algn="l" defTabSz="8019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07803" algn="l" defTabSz="80195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EFFAF-42B2-46AF-9009-8A2332E546FF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3163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EFFAF-42B2-46AF-9009-8A2332E546FF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5425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EFFAF-42B2-46AF-9009-8A2332E546FF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899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EFFAF-42B2-46AF-9009-8A2332E546FF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550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EFFAF-42B2-46AF-9009-8A2332E546FF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039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795031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61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2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18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4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0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371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433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49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22.12.2012</a:t>
            </a:r>
          </a:p>
        </p:txBody>
      </p:sp>
    </p:spTree>
    <p:extLst>
      <p:ext uri="{BB962C8B-B14F-4D97-AF65-F5344CB8AC3E}">
        <p14:creationId xmlns:p14="http://schemas.microsoft.com/office/powerpoint/2010/main" val="1007183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9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589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436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33" y="204830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33" y="1076328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6193" indent="0">
              <a:buNone/>
              <a:defRPr sz="1100"/>
            </a:lvl2pPr>
            <a:lvl3pPr marL="812381" indent="0">
              <a:buNone/>
              <a:defRPr sz="900"/>
            </a:lvl3pPr>
            <a:lvl4pPr marL="1218566" indent="0">
              <a:buNone/>
              <a:defRPr sz="800"/>
            </a:lvl4pPr>
            <a:lvl5pPr marL="1624754" indent="0">
              <a:buNone/>
              <a:defRPr sz="800"/>
            </a:lvl5pPr>
            <a:lvl6pPr marL="2030948" indent="0">
              <a:buNone/>
              <a:defRPr sz="800"/>
            </a:lvl6pPr>
            <a:lvl7pPr marL="2437142" indent="0">
              <a:buNone/>
              <a:defRPr sz="800"/>
            </a:lvl7pPr>
            <a:lvl8pPr marL="2843329" indent="0">
              <a:buNone/>
              <a:defRPr sz="800"/>
            </a:lvl8pPr>
            <a:lvl9pPr marL="3249523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766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900"/>
            </a:lvl1pPr>
            <a:lvl2pPr marL="406193" indent="0">
              <a:buNone/>
              <a:defRPr sz="2500"/>
            </a:lvl2pPr>
            <a:lvl3pPr marL="812381" indent="0">
              <a:buNone/>
              <a:defRPr sz="2100"/>
            </a:lvl3pPr>
            <a:lvl4pPr marL="1218566" indent="0">
              <a:buNone/>
              <a:defRPr sz="1800"/>
            </a:lvl4pPr>
            <a:lvl5pPr marL="1624754" indent="0">
              <a:buNone/>
              <a:defRPr sz="1800"/>
            </a:lvl5pPr>
            <a:lvl6pPr marL="2030948" indent="0">
              <a:buNone/>
              <a:defRPr sz="1800"/>
            </a:lvl6pPr>
            <a:lvl7pPr marL="2437142" indent="0">
              <a:buNone/>
              <a:defRPr sz="1800"/>
            </a:lvl7pPr>
            <a:lvl8pPr marL="2843329" indent="0">
              <a:buNone/>
              <a:defRPr sz="1800"/>
            </a:lvl8pPr>
            <a:lvl9pPr marL="3249523" indent="0">
              <a:buNone/>
              <a:defRPr sz="18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6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6193" indent="0">
              <a:buNone/>
              <a:defRPr sz="1100"/>
            </a:lvl2pPr>
            <a:lvl3pPr marL="812381" indent="0">
              <a:buNone/>
              <a:defRPr sz="900"/>
            </a:lvl3pPr>
            <a:lvl4pPr marL="1218566" indent="0">
              <a:buNone/>
              <a:defRPr sz="800"/>
            </a:lvl4pPr>
            <a:lvl5pPr marL="1624754" indent="0">
              <a:buNone/>
              <a:defRPr sz="800"/>
            </a:lvl5pPr>
            <a:lvl6pPr marL="2030948" indent="0">
              <a:buNone/>
              <a:defRPr sz="800"/>
            </a:lvl6pPr>
            <a:lvl7pPr marL="2437142" indent="0">
              <a:buNone/>
              <a:defRPr sz="800"/>
            </a:lvl7pPr>
            <a:lvl8pPr marL="2843329" indent="0">
              <a:buNone/>
              <a:defRPr sz="800"/>
            </a:lvl8pPr>
            <a:lvl9pPr marL="3249523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848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903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09"/>
            <a:ext cx="2405063" cy="4838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738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47" y="367162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47" y="1199754"/>
            <a:ext cx="7343979" cy="362733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04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455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89" y="367196"/>
            <a:ext cx="7343979" cy="83259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4E1B3C2-7AE0-4C6C-9691-CB6BB781DB4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49905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69" y="1598275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5628" indent="0" algn="ctr">
              <a:buNone/>
              <a:defRPr/>
            </a:lvl2pPr>
            <a:lvl3pPr marL="711270" indent="0" algn="ctr">
              <a:buNone/>
              <a:defRPr/>
            </a:lvl3pPr>
            <a:lvl4pPr marL="1066919" indent="0" algn="ctr">
              <a:buNone/>
              <a:defRPr/>
            </a:lvl4pPr>
            <a:lvl5pPr marL="1422557" indent="0" algn="ctr">
              <a:buNone/>
              <a:defRPr/>
            </a:lvl5pPr>
            <a:lvl6pPr marL="1778199" indent="0" algn="ctr">
              <a:buNone/>
              <a:defRPr/>
            </a:lvl6pPr>
            <a:lvl7pPr marL="2133840" indent="0" algn="ctr">
              <a:buNone/>
              <a:defRPr/>
            </a:lvl7pPr>
            <a:lvl8pPr marL="2489477" indent="0" algn="ctr">
              <a:buNone/>
              <a:defRPr/>
            </a:lvl8pPr>
            <a:lvl9pPr marL="2845114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44035-C6A1-4714-955F-5E709142054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122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7A33C-8020-4182-8E0B-E61C821744C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4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-556"/>
            <a:ext cx="9144000" cy="5142895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478501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391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516657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20" y="3305582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20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5628" indent="0">
              <a:buNone/>
              <a:defRPr sz="1400"/>
            </a:lvl2pPr>
            <a:lvl3pPr marL="711270" indent="0">
              <a:buNone/>
              <a:defRPr sz="1300"/>
            </a:lvl3pPr>
            <a:lvl4pPr marL="1066919" indent="0">
              <a:buNone/>
              <a:defRPr sz="1100"/>
            </a:lvl4pPr>
            <a:lvl5pPr marL="1422557" indent="0">
              <a:buNone/>
              <a:defRPr sz="1100"/>
            </a:lvl5pPr>
            <a:lvl6pPr marL="1778199" indent="0">
              <a:buNone/>
              <a:defRPr sz="1100"/>
            </a:lvl6pPr>
            <a:lvl7pPr marL="2133840" indent="0">
              <a:buNone/>
              <a:defRPr sz="1100"/>
            </a:lvl7pPr>
            <a:lvl8pPr marL="2489477" indent="0">
              <a:buNone/>
              <a:defRPr sz="1100"/>
            </a:lvl8pPr>
            <a:lvl9pPr marL="2845114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32C778-9778-48A0-A30D-5A5AFFE580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7818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5E87F-E54A-4B3D-A399-B1663516AB3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728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12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628" indent="0">
              <a:buNone/>
              <a:defRPr sz="1600" b="1"/>
            </a:lvl2pPr>
            <a:lvl3pPr marL="711270" indent="0">
              <a:buNone/>
              <a:defRPr sz="1400" b="1"/>
            </a:lvl3pPr>
            <a:lvl4pPr marL="1066919" indent="0">
              <a:buNone/>
              <a:defRPr sz="1300" b="1"/>
            </a:lvl4pPr>
            <a:lvl5pPr marL="1422557" indent="0">
              <a:buNone/>
              <a:defRPr sz="1300" b="1"/>
            </a:lvl5pPr>
            <a:lvl6pPr marL="1778199" indent="0">
              <a:buNone/>
              <a:defRPr sz="1300" b="1"/>
            </a:lvl6pPr>
            <a:lvl7pPr marL="2133840" indent="0">
              <a:buNone/>
              <a:defRPr sz="1300" b="1"/>
            </a:lvl7pPr>
            <a:lvl8pPr marL="2489477" indent="0">
              <a:buNone/>
              <a:defRPr sz="1300" b="1"/>
            </a:lvl8pPr>
            <a:lvl9pPr marL="2845114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628" indent="0">
              <a:buNone/>
              <a:defRPr sz="1600" b="1"/>
            </a:lvl2pPr>
            <a:lvl3pPr marL="711270" indent="0">
              <a:buNone/>
              <a:defRPr sz="1400" b="1"/>
            </a:lvl3pPr>
            <a:lvl4pPr marL="1066919" indent="0">
              <a:buNone/>
              <a:defRPr sz="1300" b="1"/>
            </a:lvl4pPr>
            <a:lvl5pPr marL="1422557" indent="0">
              <a:buNone/>
              <a:defRPr sz="1300" b="1"/>
            </a:lvl5pPr>
            <a:lvl6pPr marL="1778199" indent="0">
              <a:buNone/>
              <a:defRPr sz="1300" b="1"/>
            </a:lvl6pPr>
            <a:lvl7pPr marL="2133840" indent="0">
              <a:buNone/>
              <a:defRPr sz="1300" b="1"/>
            </a:lvl7pPr>
            <a:lvl8pPr marL="2489477" indent="0">
              <a:buNone/>
              <a:defRPr sz="1300" b="1"/>
            </a:lvl8pPr>
            <a:lvl9pPr marL="2845114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A23926-0443-489C-9F0D-E4469FEB63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4088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41616-2C9F-48A9-AE86-C98F3B2326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6220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587BCF-BE32-43D2-88AB-A07FCD9C9C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2493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12" y="205221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512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5628" indent="0">
              <a:buNone/>
              <a:defRPr sz="1000"/>
            </a:lvl2pPr>
            <a:lvl3pPr marL="711270" indent="0">
              <a:buNone/>
              <a:defRPr sz="800"/>
            </a:lvl3pPr>
            <a:lvl4pPr marL="1066919" indent="0">
              <a:buNone/>
              <a:defRPr sz="700"/>
            </a:lvl4pPr>
            <a:lvl5pPr marL="1422557" indent="0">
              <a:buNone/>
              <a:defRPr sz="700"/>
            </a:lvl5pPr>
            <a:lvl6pPr marL="1778199" indent="0">
              <a:buNone/>
              <a:defRPr sz="700"/>
            </a:lvl6pPr>
            <a:lvl7pPr marL="2133840" indent="0">
              <a:buNone/>
              <a:defRPr sz="700"/>
            </a:lvl7pPr>
            <a:lvl8pPr marL="2489477" indent="0">
              <a:buNone/>
              <a:defRPr sz="700"/>
            </a:lvl8pPr>
            <a:lvl9pPr marL="2845114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03B00-C01C-4882-B9FC-C4919ECD67E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0548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19" y="3600374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1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5628" indent="0">
              <a:buNone/>
              <a:defRPr sz="2300"/>
            </a:lvl2pPr>
            <a:lvl3pPr marL="711270" indent="0">
              <a:buNone/>
              <a:defRPr sz="1900"/>
            </a:lvl3pPr>
            <a:lvl4pPr marL="1066919" indent="0">
              <a:buNone/>
              <a:defRPr sz="1600"/>
            </a:lvl4pPr>
            <a:lvl5pPr marL="1422557" indent="0">
              <a:buNone/>
              <a:defRPr sz="1600"/>
            </a:lvl5pPr>
            <a:lvl6pPr marL="1778199" indent="0">
              <a:buNone/>
              <a:defRPr sz="1600"/>
            </a:lvl6pPr>
            <a:lvl7pPr marL="2133840" indent="0">
              <a:buNone/>
              <a:defRPr sz="1600"/>
            </a:lvl7pPr>
            <a:lvl8pPr marL="2489477" indent="0">
              <a:buNone/>
              <a:defRPr sz="1600"/>
            </a:lvl8pPr>
            <a:lvl9pPr marL="2845114" indent="0">
              <a:buNone/>
              <a:defRPr sz="16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19" y="4025849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5628" indent="0">
              <a:buNone/>
              <a:defRPr sz="1000"/>
            </a:lvl2pPr>
            <a:lvl3pPr marL="711270" indent="0">
              <a:buNone/>
              <a:defRPr sz="800"/>
            </a:lvl3pPr>
            <a:lvl4pPr marL="1066919" indent="0">
              <a:buNone/>
              <a:defRPr sz="700"/>
            </a:lvl4pPr>
            <a:lvl5pPr marL="1422557" indent="0">
              <a:buNone/>
              <a:defRPr sz="700"/>
            </a:lvl5pPr>
            <a:lvl6pPr marL="1778199" indent="0">
              <a:buNone/>
              <a:defRPr sz="700"/>
            </a:lvl6pPr>
            <a:lvl7pPr marL="2133840" indent="0">
              <a:buNone/>
              <a:defRPr sz="700"/>
            </a:lvl7pPr>
            <a:lvl8pPr marL="2489477" indent="0">
              <a:buNone/>
              <a:defRPr sz="700"/>
            </a:lvl8pPr>
            <a:lvl9pPr marL="2845114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2CDDC-2572-4CBF-B8A4-C789D3C28E7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5063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EA28E-E836-40C4-BA10-DC91EB36737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4555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F96414-184D-4A28-8EF7-D3D35465E9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1733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89" y="367196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89" y="1199761"/>
            <a:ext cx="7343979" cy="36273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603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94"/>
            <a:ext cx="7632700" cy="3206749"/>
          </a:xfrm>
        </p:spPr>
        <p:txBody>
          <a:bodyPr>
            <a:noAutofit/>
          </a:bodyPr>
          <a:lstStyle>
            <a:lvl1pPr marL="283135" indent="0">
              <a:buFontTx/>
              <a:buNone/>
              <a:defRPr b="1">
                <a:latin typeface="+mj-lt"/>
              </a:defRPr>
            </a:lvl1pPr>
            <a:lvl2pPr marL="280669" indent="2485">
              <a:defRPr>
                <a:latin typeface="+mj-lt"/>
              </a:defRPr>
            </a:lvl2pPr>
            <a:lvl3pPr marL="489620" indent="-202775">
              <a:tabLst/>
              <a:defRPr>
                <a:latin typeface="+mj-lt"/>
              </a:defRPr>
            </a:lvl3pPr>
            <a:lvl4pPr marL="0" indent="28066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07"/>
            <a:ext cx="923618" cy="282640"/>
          </a:xfrm>
          <a:prstGeom prst="rect">
            <a:avLst/>
          </a:prstGeom>
          <a:noFill/>
        </p:spPr>
        <p:txBody>
          <a:bodyPr wrap="square" lIns="71213" tIns="35608" rIns="71213" bIns="35608" rtlCol="0">
            <a:noAutofit/>
          </a:bodyPr>
          <a:lstStyle/>
          <a:p>
            <a:pPr defTabSz="812381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11189" y="558814"/>
            <a:ext cx="7548638" cy="946151"/>
          </a:xfrm>
        </p:spPr>
        <p:txBody>
          <a:bodyPr/>
          <a:lstStyle>
            <a:lvl1pPr marL="0" marR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6083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89" y="367196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97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97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31499C-4B5A-4FCA-A8E1-510E92BC6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4685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89" y="367174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6AE9B1-741B-49B7-AEE8-7315EC80EEC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916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67" y="1598272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5790" indent="0" algn="ctr">
              <a:buNone/>
              <a:defRPr/>
            </a:lvl2pPr>
            <a:lvl3pPr marL="711591" indent="0" algn="ctr">
              <a:buNone/>
              <a:defRPr/>
            </a:lvl3pPr>
            <a:lvl4pPr marL="1067400" indent="0" algn="ctr">
              <a:buNone/>
              <a:defRPr/>
            </a:lvl4pPr>
            <a:lvl5pPr marL="1423199" indent="0" algn="ctr">
              <a:buNone/>
              <a:defRPr/>
            </a:lvl5pPr>
            <a:lvl6pPr marL="1779001" indent="0" algn="ctr">
              <a:buNone/>
              <a:defRPr/>
            </a:lvl6pPr>
            <a:lvl7pPr marL="2134801" indent="0" algn="ctr">
              <a:buNone/>
              <a:defRPr/>
            </a:lvl7pPr>
            <a:lvl8pPr marL="2490599" indent="0" algn="ctr">
              <a:buNone/>
              <a:defRPr/>
            </a:lvl8pPr>
            <a:lvl9pPr marL="2846398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44035-C6A1-4714-955F-5E709142054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6971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7A33C-8020-4182-8E0B-E61C821744C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610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18" y="3305579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18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5790" indent="0">
              <a:buNone/>
              <a:defRPr sz="1400"/>
            </a:lvl2pPr>
            <a:lvl3pPr marL="711591" indent="0">
              <a:buNone/>
              <a:defRPr sz="1300"/>
            </a:lvl3pPr>
            <a:lvl4pPr marL="1067400" indent="0">
              <a:buNone/>
              <a:defRPr sz="1100"/>
            </a:lvl4pPr>
            <a:lvl5pPr marL="1423199" indent="0">
              <a:buNone/>
              <a:defRPr sz="1100"/>
            </a:lvl5pPr>
            <a:lvl6pPr marL="1779001" indent="0">
              <a:buNone/>
              <a:defRPr sz="1100"/>
            </a:lvl6pPr>
            <a:lvl7pPr marL="2134801" indent="0">
              <a:buNone/>
              <a:defRPr sz="1100"/>
            </a:lvl7pPr>
            <a:lvl8pPr marL="2490599" indent="0">
              <a:buNone/>
              <a:defRPr sz="1100"/>
            </a:lvl8pPr>
            <a:lvl9pPr marL="2846398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32C778-9778-48A0-A30D-5A5AFFE580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2475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5E87F-E54A-4B3D-A399-B1663516AB3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5214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10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790" indent="0">
              <a:buNone/>
              <a:defRPr sz="1600" b="1"/>
            </a:lvl2pPr>
            <a:lvl3pPr marL="711591" indent="0">
              <a:buNone/>
              <a:defRPr sz="1400" b="1"/>
            </a:lvl3pPr>
            <a:lvl4pPr marL="1067400" indent="0">
              <a:buNone/>
              <a:defRPr sz="1300" b="1"/>
            </a:lvl4pPr>
            <a:lvl5pPr marL="1423199" indent="0">
              <a:buNone/>
              <a:defRPr sz="1300" b="1"/>
            </a:lvl5pPr>
            <a:lvl6pPr marL="1779001" indent="0">
              <a:buNone/>
              <a:defRPr sz="1300" b="1"/>
            </a:lvl6pPr>
            <a:lvl7pPr marL="2134801" indent="0">
              <a:buNone/>
              <a:defRPr sz="1300" b="1"/>
            </a:lvl7pPr>
            <a:lvl8pPr marL="2490599" indent="0">
              <a:buNone/>
              <a:defRPr sz="1300" b="1"/>
            </a:lvl8pPr>
            <a:lvl9pPr marL="2846398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790" indent="0">
              <a:buNone/>
              <a:defRPr sz="1600" b="1"/>
            </a:lvl2pPr>
            <a:lvl3pPr marL="711591" indent="0">
              <a:buNone/>
              <a:defRPr sz="1400" b="1"/>
            </a:lvl3pPr>
            <a:lvl4pPr marL="1067400" indent="0">
              <a:buNone/>
              <a:defRPr sz="1300" b="1"/>
            </a:lvl4pPr>
            <a:lvl5pPr marL="1423199" indent="0">
              <a:buNone/>
              <a:defRPr sz="1300" b="1"/>
            </a:lvl5pPr>
            <a:lvl6pPr marL="1779001" indent="0">
              <a:buNone/>
              <a:defRPr sz="1300" b="1"/>
            </a:lvl6pPr>
            <a:lvl7pPr marL="2134801" indent="0">
              <a:buNone/>
              <a:defRPr sz="1300" b="1"/>
            </a:lvl7pPr>
            <a:lvl8pPr marL="2490599" indent="0">
              <a:buNone/>
              <a:defRPr sz="1300" b="1"/>
            </a:lvl8pPr>
            <a:lvl9pPr marL="2846398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A23926-0443-489C-9F0D-E4469FEB63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3241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41616-2C9F-48A9-AE86-C98F3B2326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3124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587BCF-BE32-43D2-88AB-A07FCD9C9C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1162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9" y="205221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509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5790" indent="0">
              <a:buNone/>
              <a:defRPr sz="1000"/>
            </a:lvl2pPr>
            <a:lvl3pPr marL="711591" indent="0">
              <a:buNone/>
              <a:defRPr sz="800"/>
            </a:lvl3pPr>
            <a:lvl4pPr marL="1067400" indent="0">
              <a:buNone/>
              <a:defRPr sz="700"/>
            </a:lvl4pPr>
            <a:lvl5pPr marL="1423199" indent="0">
              <a:buNone/>
              <a:defRPr sz="700"/>
            </a:lvl5pPr>
            <a:lvl6pPr marL="1779001" indent="0">
              <a:buNone/>
              <a:defRPr sz="700"/>
            </a:lvl6pPr>
            <a:lvl7pPr marL="2134801" indent="0">
              <a:buNone/>
              <a:defRPr sz="700"/>
            </a:lvl7pPr>
            <a:lvl8pPr marL="2490599" indent="0">
              <a:buNone/>
              <a:defRPr sz="700"/>
            </a:lvl8pPr>
            <a:lvl9pPr marL="284639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03B00-C01C-4882-B9FC-C4919ECD67E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561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94"/>
            <a:ext cx="7632700" cy="3206749"/>
          </a:xfrm>
        </p:spPr>
        <p:txBody>
          <a:bodyPr>
            <a:noAutofit/>
          </a:bodyPr>
          <a:lstStyle>
            <a:lvl1pPr marL="283135" indent="0">
              <a:buFontTx/>
              <a:buNone/>
              <a:defRPr b="1">
                <a:latin typeface="+mj-lt"/>
              </a:defRPr>
            </a:lvl1pPr>
            <a:lvl2pPr marL="280669" indent="2485">
              <a:defRPr>
                <a:latin typeface="+mj-lt"/>
              </a:defRPr>
            </a:lvl2pPr>
            <a:lvl3pPr marL="489620" indent="-202775">
              <a:tabLst/>
              <a:defRPr>
                <a:latin typeface="+mj-lt"/>
              </a:defRPr>
            </a:lvl3pPr>
            <a:lvl4pPr marL="0" indent="28066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07"/>
            <a:ext cx="923618" cy="282640"/>
          </a:xfrm>
          <a:prstGeom prst="rect">
            <a:avLst/>
          </a:prstGeom>
          <a:noFill/>
        </p:spPr>
        <p:txBody>
          <a:bodyPr wrap="square" lIns="71213" tIns="35608" rIns="71213" bIns="35608" rtlCol="0">
            <a:noAutofit/>
          </a:bodyPr>
          <a:lstStyle/>
          <a:p>
            <a:pPr defTabSz="812381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11220" y="558801"/>
            <a:ext cx="7632699" cy="946150"/>
          </a:xfrm>
        </p:spPr>
        <p:txBody>
          <a:bodyPr>
            <a:noAutofit/>
          </a:bodyPr>
          <a:lstStyle>
            <a:lvl1pPr marL="0" marR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21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13" y="3600371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1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5790" indent="0">
              <a:buNone/>
              <a:defRPr sz="2300"/>
            </a:lvl2pPr>
            <a:lvl3pPr marL="711591" indent="0">
              <a:buNone/>
              <a:defRPr sz="1900"/>
            </a:lvl3pPr>
            <a:lvl4pPr marL="1067400" indent="0">
              <a:buNone/>
              <a:defRPr sz="1600"/>
            </a:lvl4pPr>
            <a:lvl5pPr marL="1423199" indent="0">
              <a:buNone/>
              <a:defRPr sz="1600"/>
            </a:lvl5pPr>
            <a:lvl6pPr marL="1779001" indent="0">
              <a:buNone/>
              <a:defRPr sz="1600"/>
            </a:lvl6pPr>
            <a:lvl7pPr marL="2134801" indent="0">
              <a:buNone/>
              <a:defRPr sz="1600"/>
            </a:lvl7pPr>
            <a:lvl8pPr marL="2490599" indent="0">
              <a:buNone/>
              <a:defRPr sz="1600"/>
            </a:lvl8pPr>
            <a:lvl9pPr marL="2846398" indent="0">
              <a:buNone/>
              <a:defRPr sz="16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13" y="4025846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5790" indent="0">
              <a:buNone/>
              <a:defRPr sz="1000"/>
            </a:lvl2pPr>
            <a:lvl3pPr marL="711591" indent="0">
              <a:buNone/>
              <a:defRPr sz="800"/>
            </a:lvl3pPr>
            <a:lvl4pPr marL="1067400" indent="0">
              <a:buNone/>
              <a:defRPr sz="700"/>
            </a:lvl4pPr>
            <a:lvl5pPr marL="1423199" indent="0">
              <a:buNone/>
              <a:defRPr sz="700"/>
            </a:lvl5pPr>
            <a:lvl6pPr marL="1779001" indent="0">
              <a:buNone/>
              <a:defRPr sz="700"/>
            </a:lvl6pPr>
            <a:lvl7pPr marL="2134801" indent="0">
              <a:buNone/>
              <a:defRPr sz="700"/>
            </a:lvl7pPr>
            <a:lvl8pPr marL="2490599" indent="0">
              <a:buNone/>
              <a:defRPr sz="700"/>
            </a:lvl8pPr>
            <a:lvl9pPr marL="284639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2CDDC-2572-4CBF-B8A4-C789D3C28E7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9399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EA28E-E836-40C4-BA10-DC91EB36737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093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F96414-184D-4A28-8EF7-D3D35465E9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556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83" y="367193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83" y="1199761"/>
            <a:ext cx="7343979" cy="36273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71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83" y="367193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94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94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31499C-4B5A-4FCA-A8E1-510E92BC6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5266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83" y="367174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6AE9B1-741B-49B7-AEE8-7315EC80EEC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9656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62" y="1598268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006" indent="0" algn="ctr">
              <a:buNone/>
              <a:defRPr/>
            </a:lvl2pPr>
            <a:lvl3pPr marL="712019" indent="0" algn="ctr">
              <a:buNone/>
              <a:defRPr/>
            </a:lvl3pPr>
            <a:lvl4pPr marL="1068042" indent="0" algn="ctr">
              <a:buNone/>
              <a:defRPr/>
            </a:lvl4pPr>
            <a:lvl5pPr marL="1424055" indent="0" algn="ctr">
              <a:buNone/>
              <a:defRPr/>
            </a:lvl5pPr>
            <a:lvl6pPr marL="1780070" indent="0" algn="ctr">
              <a:buNone/>
              <a:defRPr/>
            </a:lvl6pPr>
            <a:lvl7pPr marL="2136085" indent="0" algn="ctr">
              <a:buNone/>
              <a:defRPr/>
            </a:lvl7pPr>
            <a:lvl8pPr marL="2492097" indent="0" algn="ctr">
              <a:buNone/>
              <a:defRPr/>
            </a:lvl8pPr>
            <a:lvl9pPr marL="2848109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44035-C6A1-4714-955F-5E709142054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1687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7A33C-8020-4182-8E0B-E61C821744C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645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13" y="3305575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13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006" indent="0">
              <a:buNone/>
              <a:defRPr sz="1400"/>
            </a:lvl2pPr>
            <a:lvl3pPr marL="712019" indent="0">
              <a:buNone/>
              <a:defRPr sz="1300"/>
            </a:lvl3pPr>
            <a:lvl4pPr marL="1068042" indent="0">
              <a:buNone/>
              <a:defRPr sz="1100"/>
            </a:lvl4pPr>
            <a:lvl5pPr marL="1424055" indent="0">
              <a:buNone/>
              <a:defRPr sz="1100"/>
            </a:lvl5pPr>
            <a:lvl6pPr marL="1780070" indent="0">
              <a:buNone/>
              <a:defRPr sz="1100"/>
            </a:lvl6pPr>
            <a:lvl7pPr marL="2136085" indent="0">
              <a:buNone/>
              <a:defRPr sz="1100"/>
            </a:lvl7pPr>
            <a:lvl8pPr marL="2492097" indent="0">
              <a:buNone/>
              <a:defRPr sz="1100"/>
            </a:lvl8pPr>
            <a:lvl9pPr marL="2848109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32C778-9778-48A0-A30D-5A5AFFE580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4906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5E87F-E54A-4B3D-A399-B1663516AB3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45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1169"/>
            <a:ext cx="9143998" cy="514289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94"/>
            <a:ext cx="7632700" cy="3206749"/>
          </a:xfrm>
        </p:spPr>
        <p:txBody>
          <a:bodyPr>
            <a:noAutofit/>
          </a:bodyPr>
          <a:lstStyle>
            <a:lvl1pPr marL="283135" indent="0">
              <a:buFontTx/>
              <a:buNone/>
              <a:defRPr b="1">
                <a:latin typeface="+mj-lt"/>
              </a:defRPr>
            </a:lvl1pPr>
            <a:lvl2pPr marL="283135" indent="0">
              <a:defRPr>
                <a:latin typeface="+mj-lt"/>
              </a:defRPr>
            </a:lvl2pPr>
            <a:lvl3pPr marL="489620" indent="-202775">
              <a:defRPr>
                <a:latin typeface="+mj-lt"/>
              </a:defRPr>
            </a:lvl3pPr>
            <a:lvl4pPr marL="0" indent="280669">
              <a:defRPr>
                <a:latin typeface="+mj-lt"/>
              </a:defRPr>
            </a:lvl4pPr>
            <a:lvl5pPr marL="111771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611220" y="558801"/>
            <a:ext cx="7632699" cy="946150"/>
          </a:xfrm>
        </p:spPr>
        <p:txBody>
          <a:bodyPr>
            <a:noAutofit/>
          </a:bodyPr>
          <a:lstStyle>
            <a:lvl1pPr marL="0" marR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5970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5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006" indent="0">
              <a:buNone/>
              <a:defRPr sz="1600" b="1"/>
            </a:lvl2pPr>
            <a:lvl3pPr marL="712019" indent="0">
              <a:buNone/>
              <a:defRPr sz="1400" b="1"/>
            </a:lvl3pPr>
            <a:lvl4pPr marL="1068042" indent="0">
              <a:buNone/>
              <a:defRPr sz="1300" b="1"/>
            </a:lvl4pPr>
            <a:lvl5pPr marL="1424055" indent="0">
              <a:buNone/>
              <a:defRPr sz="1300" b="1"/>
            </a:lvl5pPr>
            <a:lvl6pPr marL="1780070" indent="0">
              <a:buNone/>
              <a:defRPr sz="1300" b="1"/>
            </a:lvl6pPr>
            <a:lvl7pPr marL="2136085" indent="0">
              <a:buNone/>
              <a:defRPr sz="1300" b="1"/>
            </a:lvl7pPr>
            <a:lvl8pPr marL="2492097" indent="0">
              <a:buNone/>
              <a:defRPr sz="1300" b="1"/>
            </a:lvl8pPr>
            <a:lvl9pPr marL="2848109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006" indent="0">
              <a:buNone/>
              <a:defRPr sz="1600" b="1"/>
            </a:lvl2pPr>
            <a:lvl3pPr marL="712019" indent="0">
              <a:buNone/>
              <a:defRPr sz="1400" b="1"/>
            </a:lvl3pPr>
            <a:lvl4pPr marL="1068042" indent="0">
              <a:buNone/>
              <a:defRPr sz="1300" b="1"/>
            </a:lvl4pPr>
            <a:lvl5pPr marL="1424055" indent="0">
              <a:buNone/>
              <a:defRPr sz="1300" b="1"/>
            </a:lvl5pPr>
            <a:lvl6pPr marL="1780070" indent="0">
              <a:buNone/>
              <a:defRPr sz="1300" b="1"/>
            </a:lvl6pPr>
            <a:lvl7pPr marL="2136085" indent="0">
              <a:buNone/>
              <a:defRPr sz="1300" b="1"/>
            </a:lvl7pPr>
            <a:lvl8pPr marL="2492097" indent="0">
              <a:buNone/>
              <a:defRPr sz="1300" b="1"/>
            </a:lvl8pPr>
            <a:lvl9pPr marL="2848109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A23926-0443-489C-9F0D-E4469FEB63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330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41616-2C9F-48A9-AE86-C98F3B2326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7480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587BCF-BE32-43D2-88AB-A07FCD9C9C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002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6" y="20520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506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006" indent="0">
              <a:buNone/>
              <a:defRPr sz="1000"/>
            </a:lvl2pPr>
            <a:lvl3pPr marL="712019" indent="0">
              <a:buNone/>
              <a:defRPr sz="800"/>
            </a:lvl3pPr>
            <a:lvl4pPr marL="1068042" indent="0">
              <a:buNone/>
              <a:defRPr sz="700"/>
            </a:lvl4pPr>
            <a:lvl5pPr marL="1424055" indent="0">
              <a:buNone/>
              <a:defRPr sz="700"/>
            </a:lvl5pPr>
            <a:lvl6pPr marL="1780070" indent="0">
              <a:buNone/>
              <a:defRPr sz="700"/>
            </a:lvl6pPr>
            <a:lvl7pPr marL="2136085" indent="0">
              <a:buNone/>
              <a:defRPr sz="700"/>
            </a:lvl7pPr>
            <a:lvl8pPr marL="2492097" indent="0">
              <a:buNone/>
              <a:defRPr sz="700"/>
            </a:lvl8pPr>
            <a:lvl9pPr marL="2848109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03B00-C01C-4882-B9FC-C4919ECD67E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7863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13" y="3600368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1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006" indent="0">
              <a:buNone/>
              <a:defRPr sz="2300"/>
            </a:lvl2pPr>
            <a:lvl3pPr marL="712019" indent="0">
              <a:buNone/>
              <a:defRPr sz="1900"/>
            </a:lvl3pPr>
            <a:lvl4pPr marL="1068042" indent="0">
              <a:buNone/>
              <a:defRPr sz="1600"/>
            </a:lvl4pPr>
            <a:lvl5pPr marL="1424055" indent="0">
              <a:buNone/>
              <a:defRPr sz="1600"/>
            </a:lvl5pPr>
            <a:lvl6pPr marL="1780070" indent="0">
              <a:buNone/>
              <a:defRPr sz="1600"/>
            </a:lvl6pPr>
            <a:lvl7pPr marL="2136085" indent="0">
              <a:buNone/>
              <a:defRPr sz="1600"/>
            </a:lvl7pPr>
            <a:lvl8pPr marL="2492097" indent="0">
              <a:buNone/>
              <a:defRPr sz="1600"/>
            </a:lvl8pPr>
            <a:lvl9pPr marL="2848109" indent="0">
              <a:buNone/>
              <a:defRPr sz="16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13" y="4025843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006" indent="0">
              <a:buNone/>
              <a:defRPr sz="1000"/>
            </a:lvl2pPr>
            <a:lvl3pPr marL="712019" indent="0">
              <a:buNone/>
              <a:defRPr sz="800"/>
            </a:lvl3pPr>
            <a:lvl4pPr marL="1068042" indent="0">
              <a:buNone/>
              <a:defRPr sz="700"/>
            </a:lvl4pPr>
            <a:lvl5pPr marL="1424055" indent="0">
              <a:buNone/>
              <a:defRPr sz="700"/>
            </a:lvl5pPr>
            <a:lvl6pPr marL="1780070" indent="0">
              <a:buNone/>
              <a:defRPr sz="700"/>
            </a:lvl6pPr>
            <a:lvl7pPr marL="2136085" indent="0">
              <a:buNone/>
              <a:defRPr sz="700"/>
            </a:lvl7pPr>
            <a:lvl8pPr marL="2492097" indent="0">
              <a:buNone/>
              <a:defRPr sz="700"/>
            </a:lvl8pPr>
            <a:lvl9pPr marL="2848109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2CDDC-2572-4CBF-B8A4-C789D3C28E7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675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EA28E-E836-40C4-BA10-DC91EB36737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2684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F96414-184D-4A28-8EF7-D3D35465E9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0964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82" y="367190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82" y="1199761"/>
            <a:ext cx="7343979" cy="36273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5124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82" y="367190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90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90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31499C-4B5A-4FCA-A8E1-510E92BC6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8697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82" y="367174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24081" y="4531220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6AE9B1-741B-49B7-AEE8-7315EC80EEC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275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94"/>
            <a:ext cx="7632700" cy="3206749"/>
          </a:xfrm>
        </p:spPr>
        <p:txBody>
          <a:bodyPr>
            <a:noAutofit/>
          </a:bodyPr>
          <a:lstStyle>
            <a:lvl1pPr marL="283135" indent="0">
              <a:buFontTx/>
              <a:buNone/>
              <a:defRPr b="1">
                <a:latin typeface="+mj-lt"/>
              </a:defRPr>
            </a:lvl1pPr>
            <a:lvl2pPr marL="283135" indent="0">
              <a:defRPr>
                <a:latin typeface="+mj-lt"/>
              </a:defRPr>
            </a:lvl2pPr>
            <a:lvl3pPr marL="489620" indent="-202775">
              <a:defRPr>
                <a:latin typeface="+mj-lt"/>
              </a:defRPr>
            </a:lvl3pPr>
            <a:lvl4pPr marL="0" indent="280669">
              <a:defRPr>
                <a:latin typeface="+mj-lt"/>
              </a:defRPr>
            </a:lvl4pPr>
            <a:lvl5pPr marL="111771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611220" y="558801"/>
            <a:ext cx="7632699" cy="946150"/>
          </a:xfrm>
        </p:spPr>
        <p:txBody>
          <a:bodyPr>
            <a:noAutofit/>
          </a:bodyPr>
          <a:lstStyle>
            <a:lvl1pPr marL="0" marR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238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6135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0" y="1598264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6726" indent="0" algn="ctr">
              <a:buNone/>
              <a:defRPr/>
            </a:lvl2pPr>
            <a:lvl3pPr marL="713449" indent="0" algn="ctr">
              <a:buNone/>
              <a:defRPr/>
            </a:lvl3pPr>
            <a:lvl4pPr marL="1070195" indent="0" algn="ctr">
              <a:buNone/>
              <a:defRPr/>
            </a:lvl4pPr>
            <a:lvl5pPr marL="1426925" indent="0" algn="ctr">
              <a:buNone/>
              <a:defRPr/>
            </a:lvl5pPr>
            <a:lvl6pPr marL="1783655" indent="0" algn="ctr">
              <a:buNone/>
              <a:defRPr/>
            </a:lvl6pPr>
            <a:lvl7pPr marL="2140387" indent="0" algn="ctr">
              <a:buNone/>
              <a:defRPr/>
            </a:lvl7pPr>
            <a:lvl8pPr marL="2497118" indent="0" algn="ctr">
              <a:buNone/>
              <a:defRPr/>
            </a:lvl8pPr>
            <a:lvl9pPr marL="285385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44035-C6A1-4714-955F-5E709142054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6068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7A33C-8020-4182-8E0B-E61C821744C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359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01" y="3305565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01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726" indent="0">
              <a:buNone/>
              <a:defRPr sz="1400"/>
            </a:lvl2pPr>
            <a:lvl3pPr marL="713449" indent="0">
              <a:buNone/>
              <a:defRPr sz="1300"/>
            </a:lvl3pPr>
            <a:lvl4pPr marL="1070195" indent="0">
              <a:buNone/>
              <a:defRPr sz="1100"/>
            </a:lvl4pPr>
            <a:lvl5pPr marL="1426925" indent="0">
              <a:buNone/>
              <a:defRPr sz="1100"/>
            </a:lvl5pPr>
            <a:lvl6pPr marL="1783655" indent="0">
              <a:buNone/>
              <a:defRPr sz="1100"/>
            </a:lvl6pPr>
            <a:lvl7pPr marL="2140387" indent="0">
              <a:buNone/>
              <a:defRPr sz="1100"/>
            </a:lvl7pPr>
            <a:lvl8pPr marL="2497118" indent="0">
              <a:buNone/>
              <a:defRPr sz="1100"/>
            </a:lvl8pPr>
            <a:lvl9pPr marL="2853850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32C778-9778-48A0-A30D-5A5AFFE580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9088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7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7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5E87F-E54A-4B3D-A399-B1663516AB3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3331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3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726" indent="0">
              <a:buNone/>
              <a:defRPr sz="1600" b="1"/>
            </a:lvl2pPr>
            <a:lvl3pPr marL="713449" indent="0">
              <a:buNone/>
              <a:defRPr sz="1400" b="1"/>
            </a:lvl3pPr>
            <a:lvl4pPr marL="1070195" indent="0">
              <a:buNone/>
              <a:defRPr sz="1300" b="1"/>
            </a:lvl4pPr>
            <a:lvl5pPr marL="1426925" indent="0">
              <a:buNone/>
              <a:defRPr sz="1300" b="1"/>
            </a:lvl5pPr>
            <a:lvl6pPr marL="1783655" indent="0">
              <a:buNone/>
              <a:defRPr sz="1300" b="1"/>
            </a:lvl6pPr>
            <a:lvl7pPr marL="2140387" indent="0">
              <a:buNone/>
              <a:defRPr sz="1300" b="1"/>
            </a:lvl7pPr>
            <a:lvl8pPr marL="2497118" indent="0">
              <a:buNone/>
              <a:defRPr sz="1300" b="1"/>
            </a:lvl8pPr>
            <a:lvl9pPr marL="285385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726" indent="0">
              <a:buNone/>
              <a:defRPr sz="1600" b="1"/>
            </a:lvl2pPr>
            <a:lvl3pPr marL="713449" indent="0">
              <a:buNone/>
              <a:defRPr sz="1400" b="1"/>
            </a:lvl3pPr>
            <a:lvl4pPr marL="1070195" indent="0">
              <a:buNone/>
              <a:defRPr sz="1300" b="1"/>
            </a:lvl4pPr>
            <a:lvl5pPr marL="1426925" indent="0">
              <a:buNone/>
              <a:defRPr sz="1300" b="1"/>
            </a:lvl5pPr>
            <a:lvl6pPr marL="1783655" indent="0">
              <a:buNone/>
              <a:defRPr sz="1300" b="1"/>
            </a:lvl6pPr>
            <a:lvl7pPr marL="2140387" indent="0">
              <a:buNone/>
              <a:defRPr sz="1300" b="1"/>
            </a:lvl7pPr>
            <a:lvl8pPr marL="2497118" indent="0">
              <a:buNone/>
              <a:defRPr sz="1300" b="1"/>
            </a:lvl8pPr>
            <a:lvl9pPr marL="285385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A23926-0443-489C-9F0D-E4469FEB63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7814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41616-2C9F-48A9-AE86-C98F3B2326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206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587BCF-BE32-43D2-88AB-A07FCD9C9C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2493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3" y="20520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93" y="1076650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726" indent="0">
              <a:buNone/>
              <a:defRPr sz="900"/>
            </a:lvl2pPr>
            <a:lvl3pPr marL="713449" indent="0">
              <a:buNone/>
              <a:defRPr sz="800"/>
            </a:lvl3pPr>
            <a:lvl4pPr marL="1070195" indent="0">
              <a:buNone/>
              <a:defRPr sz="700"/>
            </a:lvl4pPr>
            <a:lvl5pPr marL="1426925" indent="0">
              <a:buNone/>
              <a:defRPr sz="700"/>
            </a:lvl5pPr>
            <a:lvl6pPr marL="1783655" indent="0">
              <a:buNone/>
              <a:defRPr sz="700"/>
            </a:lvl6pPr>
            <a:lvl7pPr marL="2140387" indent="0">
              <a:buNone/>
              <a:defRPr sz="700"/>
            </a:lvl7pPr>
            <a:lvl8pPr marL="2497118" indent="0">
              <a:buNone/>
              <a:defRPr sz="700"/>
            </a:lvl8pPr>
            <a:lvl9pPr marL="2853850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03B00-C01C-4882-B9FC-C4919ECD67E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5151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99" y="360036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9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726" indent="0">
              <a:buNone/>
              <a:defRPr sz="2200"/>
            </a:lvl2pPr>
            <a:lvl3pPr marL="713449" indent="0">
              <a:buNone/>
              <a:defRPr sz="1900"/>
            </a:lvl3pPr>
            <a:lvl4pPr marL="1070195" indent="0">
              <a:buNone/>
              <a:defRPr sz="1600"/>
            </a:lvl4pPr>
            <a:lvl5pPr marL="1426925" indent="0">
              <a:buNone/>
              <a:defRPr sz="1600"/>
            </a:lvl5pPr>
            <a:lvl6pPr marL="1783655" indent="0">
              <a:buNone/>
              <a:defRPr sz="1600"/>
            </a:lvl6pPr>
            <a:lvl7pPr marL="2140387" indent="0">
              <a:buNone/>
              <a:defRPr sz="1600"/>
            </a:lvl7pPr>
            <a:lvl8pPr marL="2497118" indent="0">
              <a:buNone/>
              <a:defRPr sz="1600"/>
            </a:lvl8pPr>
            <a:lvl9pPr marL="2853850" indent="0">
              <a:buNone/>
              <a:defRPr sz="16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99" y="402583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726" indent="0">
              <a:buNone/>
              <a:defRPr sz="900"/>
            </a:lvl2pPr>
            <a:lvl3pPr marL="713449" indent="0">
              <a:buNone/>
              <a:defRPr sz="800"/>
            </a:lvl3pPr>
            <a:lvl4pPr marL="1070195" indent="0">
              <a:buNone/>
              <a:defRPr sz="700"/>
            </a:lvl4pPr>
            <a:lvl5pPr marL="1426925" indent="0">
              <a:buNone/>
              <a:defRPr sz="700"/>
            </a:lvl5pPr>
            <a:lvl6pPr marL="1783655" indent="0">
              <a:buNone/>
              <a:defRPr sz="700"/>
            </a:lvl6pPr>
            <a:lvl7pPr marL="2140387" indent="0">
              <a:buNone/>
              <a:defRPr sz="700"/>
            </a:lvl7pPr>
            <a:lvl8pPr marL="2497118" indent="0">
              <a:buNone/>
              <a:defRPr sz="700"/>
            </a:lvl8pPr>
            <a:lvl9pPr marL="2853850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2CDDC-2572-4CBF-B8A4-C789D3C28E7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0429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EA28E-E836-40C4-BA10-DC91EB36737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75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-556"/>
            <a:ext cx="9144000" cy="5142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046" y="1478188"/>
            <a:ext cx="5736842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046" y="353047"/>
            <a:ext cx="5736842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61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23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1856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2475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3094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3714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4332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4952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916077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5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65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F96414-184D-4A28-8EF7-D3D35465E9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0559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9" y="367183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69" y="1199774"/>
            <a:ext cx="7343979" cy="36273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18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53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69" y="367183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6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6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2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2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24081" y="4531218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31499C-4B5A-4FCA-A8E1-510E92BC6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4148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69" y="367165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24081" y="4531218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6AE9B1-741B-49B7-AEE8-7315EC80EEC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32882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39" y="1598242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7266" indent="0" algn="ctr">
              <a:buNone/>
              <a:defRPr/>
            </a:lvl2pPr>
            <a:lvl3pPr marL="714529" indent="0" algn="ctr">
              <a:buNone/>
              <a:defRPr/>
            </a:lvl3pPr>
            <a:lvl4pPr marL="1071804" indent="0" algn="ctr">
              <a:buNone/>
              <a:defRPr/>
            </a:lvl4pPr>
            <a:lvl5pPr marL="1429071" indent="0" algn="ctr">
              <a:buNone/>
              <a:defRPr/>
            </a:lvl5pPr>
            <a:lvl6pPr marL="1786338" indent="0" algn="ctr">
              <a:buNone/>
              <a:defRPr/>
            </a:lvl6pPr>
            <a:lvl7pPr marL="2143605" indent="0" algn="ctr">
              <a:buNone/>
              <a:defRPr/>
            </a:lvl7pPr>
            <a:lvl8pPr marL="2500873" indent="0" algn="ctr">
              <a:buNone/>
              <a:defRPr/>
            </a:lvl8pPr>
            <a:lvl9pPr marL="285814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C44035-C6A1-4714-955F-5E709142054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8703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7A33C-8020-4182-8E0B-E61C821744C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945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91" y="3305543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91" y="2180292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7266" indent="0">
              <a:buNone/>
              <a:defRPr sz="1400"/>
            </a:lvl2pPr>
            <a:lvl3pPr marL="714529" indent="0">
              <a:buNone/>
              <a:defRPr sz="1300"/>
            </a:lvl3pPr>
            <a:lvl4pPr marL="1071804" indent="0">
              <a:buNone/>
              <a:defRPr sz="1100"/>
            </a:lvl4pPr>
            <a:lvl5pPr marL="1429071" indent="0">
              <a:buNone/>
              <a:defRPr sz="1100"/>
            </a:lvl5pPr>
            <a:lvl6pPr marL="1786338" indent="0">
              <a:buNone/>
              <a:defRPr sz="1100"/>
            </a:lvl6pPr>
            <a:lvl7pPr marL="2143605" indent="0">
              <a:buNone/>
              <a:defRPr sz="1100"/>
            </a:lvl7pPr>
            <a:lvl8pPr marL="2500873" indent="0">
              <a:buNone/>
              <a:defRPr sz="1100"/>
            </a:lvl8pPr>
            <a:lvl9pPr marL="2858140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32C778-9778-48A0-A30D-5A5AFFE580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25293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2998" y="119976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5E87F-E54A-4B3D-A399-B1663516AB3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257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2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4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266" indent="0">
              <a:buNone/>
              <a:defRPr sz="1600" b="1"/>
            </a:lvl2pPr>
            <a:lvl3pPr marL="714529" indent="0">
              <a:buNone/>
              <a:defRPr sz="1400" b="1"/>
            </a:lvl3pPr>
            <a:lvl4pPr marL="1071804" indent="0">
              <a:buNone/>
              <a:defRPr sz="1300" b="1"/>
            </a:lvl4pPr>
            <a:lvl5pPr marL="1429071" indent="0">
              <a:buNone/>
              <a:defRPr sz="1300" b="1"/>
            </a:lvl5pPr>
            <a:lvl6pPr marL="1786338" indent="0">
              <a:buNone/>
              <a:defRPr sz="1300" b="1"/>
            </a:lvl6pPr>
            <a:lvl7pPr marL="2143605" indent="0">
              <a:buNone/>
              <a:defRPr sz="1300" b="1"/>
            </a:lvl7pPr>
            <a:lvl8pPr marL="2500873" indent="0">
              <a:buNone/>
              <a:defRPr sz="1300" b="1"/>
            </a:lvl8pPr>
            <a:lvl9pPr marL="285814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4" y="1630629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7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266" indent="0">
              <a:buNone/>
              <a:defRPr sz="1600" b="1"/>
            </a:lvl2pPr>
            <a:lvl3pPr marL="714529" indent="0">
              <a:buNone/>
              <a:defRPr sz="1400" b="1"/>
            </a:lvl3pPr>
            <a:lvl4pPr marL="1071804" indent="0">
              <a:buNone/>
              <a:defRPr sz="1300" b="1"/>
            </a:lvl4pPr>
            <a:lvl5pPr marL="1429071" indent="0">
              <a:buNone/>
              <a:defRPr sz="1300" b="1"/>
            </a:lvl5pPr>
            <a:lvl6pPr marL="1786338" indent="0">
              <a:buNone/>
              <a:defRPr sz="1300" b="1"/>
            </a:lvl6pPr>
            <a:lvl7pPr marL="2143605" indent="0">
              <a:buNone/>
              <a:defRPr sz="1300" b="1"/>
            </a:lvl7pPr>
            <a:lvl8pPr marL="2500873" indent="0">
              <a:buNone/>
              <a:defRPr sz="1300" b="1"/>
            </a:lvl8pPr>
            <a:lvl9pPr marL="285814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7" y="1630629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A23926-0443-489C-9F0D-E4469FEB63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15357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841616-2C9F-48A9-AE86-C98F3B2326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925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812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90" y="1504951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1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3767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587BCF-BE32-43D2-88AB-A07FCD9C9C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79009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2" y="20518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1" y="205179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82" y="1076648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7266" indent="0">
              <a:buNone/>
              <a:defRPr sz="900"/>
            </a:lvl2pPr>
            <a:lvl3pPr marL="714529" indent="0">
              <a:buNone/>
              <a:defRPr sz="800"/>
            </a:lvl3pPr>
            <a:lvl4pPr marL="1071804" indent="0">
              <a:buNone/>
              <a:defRPr sz="700"/>
            </a:lvl4pPr>
            <a:lvl5pPr marL="1429071" indent="0">
              <a:buNone/>
              <a:defRPr sz="700"/>
            </a:lvl5pPr>
            <a:lvl6pPr marL="1786338" indent="0">
              <a:buNone/>
              <a:defRPr sz="700"/>
            </a:lvl6pPr>
            <a:lvl7pPr marL="2143605" indent="0">
              <a:buNone/>
              <a:defRPr sz="700"/>
            </a:lvl7pPr>
            <a:lvl8pPr marL="2500873" indent="0">
              <a:buNone/>
              <a:defRPr sz="700"/>
            </a:lvl8pPr>
            <a:lvl9pPr marL="2858140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903B00-C01C-4882-B9FC-C4919ECD67E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3692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87" y="360035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87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266" indent="0">
              <a:buNone/>
              <a:defRPr sz="2200"/>
            </a:lvl2pPr>
            <a:lvl3pPr marL="714529" indent="0">
              <a:buNone/>
              <a:defRPr sz="1900"/>
            </a:lvl3pPr>
            <a:lvl4pPr marL="1071804" indent="0">
              <a:buNone/>
              <a:defRPr sz="1600"/>
            </a:lvl4pPr>
            <a:lvl5pPr marL="1429071" indent="0">
              <a:buNone/>
              <a:defRPr sz="1600"/>
            </a:lvl5pPr>
            <a:lvl6pPr marL="1786338" indent="0">
              <a:buNone/>
              <a:defRPr sz="1600"/>
            </a:lvl6pPr>
            <a:lvl7pPr marL="2143605" indent="0">
              <a:buNone/>
              <a:defRPr sz="1600"/>
            </a:lvl7pPr>
            <a:lvl8pPr marL="2500873" indent="0">
              <a:buNone/>
              <a:defRPr sz="1600"/>
            </a:lvl8pPr>
            <a:lvl9pPr marL="2858140" indent="0">
              <a:buNone/>
              <a:defRPr sz="16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87" y="402582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7266" indent="0">
              <a:buNone/>
              <a:defRPr sz="900"/>
            </a:lvl2pPr>
            <a:lvl3pPr marL="714529" indent="0">
              <a:buNone/>
              <a:defRPr sz="800"/>
            </a:lvl3pPr>
            <a:lvl4pPr marL="1071804" indent="0">
              <a:buNone/>
              <a:defRPr sz="700"/>
            </a:lvl4pPr>
            <a:lvl5pPr marL="1429071" indent="0">
              <a:buNone/>
              <a:defRPr sz="700"/>
            </a:lvl5pPr>
            <a:lvl6pPr marL="1786338" indent="0">
              <a:buNone/>
              <a:defRPr sz="700"/>
            </a:lvl6pPr>
            <a:lvl7pPr marL="2143605" indent="0">
              <a:buNone/>
              <a:defRPr sz="700"/>
            </a:lvl7pPr>
            <a:lvl8pPr marL="2500873" indent="0">
              <a:buNone/>
              <a:defRPr sz="700"/>
            </a:lvl8pPr>
            <a:lvl9pPr marL="2858140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2CDDC-2572-4CBF-B8A4-C789D3C28E7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7095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EA28E-E836-40C4-BA10-DC91EB36737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324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3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63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F96414-184D-4A28-8EF7-D3D35465E9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68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57" y="367172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57" y="1199764"/>
            <a:ext cx="7343979" cy="362733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24081" y="4531205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C04AE3-E534-4CC9-9485-637EF95E0D1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27401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57" y="367172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64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8" y="1199764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19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2998" y="3064719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24081" y="4531205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31499C-4B5A-4FCA-A8E1-510E92BC6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0395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57" y="367163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24081" y="4531205"/>
            <a:ext cx="620370" cy="474071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6AE9B1-741B-49B7-AEE8-7315EC80EEC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54875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83C82-2CB0-403B-8A56-3B54E47C14C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8923426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98626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7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193" indent="0">
              <a:buNone/>
              <a:defRPr sz="1800" b="1"/>
            </a:lvl2pPr>
            <a:lvl3pPr marL="812381" indent="0">
              <a:buNone/>
              <a:defRPr sz="1600" b="1"/>
            </a:lvl3pPr>
            <a:lvl4pPr marL="1218566" indent="0">
              <a:buNone/>
              <a:defRPr sz="1400" b="1"/>
            </a:lvl4pPr>
            <a:lvl5pPr marL="1624754" indent="0">
              <a:buNone/>
              <a:defRPr sz="1400" b="1"/>
            </a:lvl5pPr>
            <a:lvl6pPr marL="2030948" indent="0">
              <a:buNone/>
              <a:defRPr sz="1400" b="1"/>
            </a:lvl6pPr>
            <a:lvl7pPr marL="2437142" indent="0">
              <a:buNone/>
              <a:defRPr sz="1400" b="1"/>
            </a:lvl7pPr>
            <a:lvl8pPr marL="2843329" indent="0">
              <a:buNone/>
              <a:defRPr sz="1400" b="1"/>
            </a:lvl8pPr>
            <a:lvl9pPr marL="3249523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82" y="115137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193" indent="0">
              <a:buNone/>
              <a:defRPr sz="1800" b="1"/>
            </a:lvl2pPr>
            <a:lvl3pPr marL="812381" indent="0">
              <a:buNone/>
              <a:defRPr sz="1600" b="1"/>
            </a:lvl3pPr>
            <a:lvl4pPr marL="1218566" indent="0">
              <a:buNone/>
              <a:defRPr sz="1400" b="1"/>
            </a:lvl4pPr>
            <a:lvl5pPr marL="1624754" indent="0">
              <a:buNone/>
              <a:defRPr sz="1400" b="1"/>
            </a:lvl5pPr>
            <a:lvl6pPr marL="2030948" indent="0">
              <a:buNone/>
              <a:defRPr sz="1400" b="1"/>
            </a:lvl6pPr>
            <a:lvl7pPr marL="2437142" indent="0">
              <a:buNone/>
              <a:defRPr sz="1400" b="1"/>
            </a:lvl7pPr>
            <a:lvl8pPr marL="2843329" indent="0">
              <a:buNone/>
              <a:defRPr sz="1400" b="1"/>
            </a:lvl8pPr>
            <a:lvl9pPr marL="3249523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82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8311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196"/>
            <a:ext cx="9142412" cy="51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926209" y="3846910"/>
            <a:ext cx="923925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97" tIns="39749" rIns="79497" bIns="39749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5813" indent="-227013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30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02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74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46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 sz="18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707" y="1205166"/>
            <a:ext cx="7320689" cy="3621940"/>
          </a:xfrm>
        </p:spPr>
        <p:txBody>
          <a:bodyPr/>
          <a:lstStyle>
            <a:lvl1pPr marL="316328" indent="0">
              <a:buFontTx/>
              <a:buNone/>
              <a:defRPr b="1">
                <a:latin typeface="+mj-lt"/>
              </a:defRPr>
            </a:lvl1pPr>
            <a:lvl2pPr marL="313570" indent="2783">
              <a:defRPr>
                <a:latin typeface="+mj-lt"/>
              </a:defRPr>
            </a:lvl2pPr>
            <a:lvl3pPr marL="547008" indent="-226545">
              <a:tabLst/>
              <a:defRPr>
                <a:latin typeface="+mj-lt"/>
              </a:defRPr>
            </a:lvl3pPr>
            <a:lvl4pPr marL="0" indent="313570">
              <a:lnSpc>
                <a:spcPts val="1578"/>
              </a:lnSpc>
              <a:spcBef>
                <a:spcPts val="351"/>
              </a:spcBef>
              <a:defRPr>
                <a:latin typeface="+mj-lt"/>
              </a:defRPr>
            </a:lvl4pPr>
            <a:lvl5pPr>
              <a:lnSpc>
                <a:spcPts val="1578"/>
              </a:lnSpc>
              <a:spcBef>
                <a:spcPts val="35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15"/>
            <a:ext cx="7337192" cy="829352"/>
          </a:xfrm>
        </p:spPr>
        <p:txBody>
          <a:bodyPr/>
          <a:lstStyle>
            <a:lvl1pPr marL="0" marR="0" indent="0" defTabSz="90760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09049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9D0797A-33CF-4BB8-8CCB-9DDB0B488B5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86422613"/>
      </p:ext>
    </p:extLst>
  </p:cSld>
  <p:clrMapOvr>
    <a:masterClrMapping/>
  </p:clrMapOvr>
  <p:transition spd="med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" y="0"/>
            <a:ext cx="9142413" cy="514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707" y="1205166"/>
            <a:ext cx="7320689" cy="3621940"/>
          </a:xfrm>
        </p:spPr>
        <p:txBody>
          <a:bodyPr/>
          <a:lstStyle>
            <a:lvl1pPr marL="316328" indent="0">
              <a:buFontTx/>
              <a:buNone/>
              <a:defRPr b="1">
                <a:latin typeface="+mj-lt"/>
              </a:defRPr>
            </a:lvl1pPr>
            <a:lvl2pPr marL="316328" indent="0">
              <a:defRPr>
                <a:latin typeface="+mj-lt"/>
              </a:defRPr>
            </a:lvl2pPr>
            <a:lvl3pPr marL="547008" indent="-226545">
              <a:defRPr>
                <a:latin typeface="+mj-lt"/>
              </a:defRPr>
            </a:lvl3pPr>
            <a:lvl4pPr marL="0" indent="313570">
              <a:defRPr>
                <a:latin typeface="+mj-lt"/>
              </a:defRPr>
            </a:lvl4pPr>
            <a:lvl5pPr marL="1248746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55" y="375815"/>
            <a:ext cx="7337901" cy="829352"/>
          </a:xfrm>
        </p:spPr>
        <p:txBody>
          <a:bodyPr/>
          <a:lstStyle>
            <a:lvl1pPr marL="0" marR="0" indent="0" defTabSz="90760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09049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8ED851C-A96E-4531-8813-94A897DC60F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141190478"/>
      </p:ext>
    </p:extLst>
  </p:cSld>
  <p:clrMapOvr>
    <a:masterClrMapping/>
  </p:clrMapOvr>
  <p:transition spd="med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981161"/>
      </p:ext>
    </p:extLst>
  </p:cSld>
  <p:clrMapOvr>
    <a:masterClrMapping/>
  </p:clrMapOvr>
  <p:transition spd="med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794995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7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5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2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0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8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3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22.12.2012</a:t>
            </a:r>
          </a:p>
        </p:txBody>
      </p:sp>
    </p:spTree>
    <p:extLst>
      <p:ext uri="{BB962C8B-B14F-4D97-AF65-F5344CB8AC3E}">
        <p14:creationId xmlns:p14="http://schemas.microsoft.com/office/powerpoint/2010/main" val="18498626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429"/>
            <a:ext cx="9142412" cy="514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926139" y="3844768"/>
            <a:ext cx="923925" cy="28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5" tIns="32202" rIns="64405" bIns="32202"/>
          <a:lstStyle>
            <a:lvl1pPr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 sz="140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7" y="1205153"/>
            <a:ext cx="7320689" cy="3621940"/>
          </a:xfrm>
        </p:spPr>
        <p:txBody>
          <a:bodyPr/>
          <a:lstStyle>
            <a:lvl1pPr marL="256055" indent="0">
              <a:buFontTx/>
              <a:buNone/>
              <a:defRPr b="1">
                <a:latin typeface="+mj-lt"/>
              </a:defRPr>
            </a:lvl1pPr>
            <a:lvl2pPr marL="253818" indent="2237">
              <a:defRPr>
                <a:latin typeface="+mj-lt"/>
              </a:defRPr>
            </a:lvl2pPr>
            <a:lvl3pPr marL="442783" indent="-183375">
              <a:tabLst/>
              <a:defRPr>
                <a:latin typeface="+mj-lt"/>
              </a:defRPr>
            </a:lvl3pPr>
            <a:lvl4pPr marL="0" indent="253818">
              <a:lnSpc>
                <a:spcPts val="1268"/>
              </a:lnSpc>
              <a:spcBef>
                <a:spcPts val="282"/>
              </a:spcBef>
              <a:defRPr>
                <a:latin typeface="+mj-lt"/>
              </a:defRPr>
            </a:lvl4pPr>
            <a:lvl5pPr>
              <a:lnSpc>
                <a:spcPts val="1268"/>
              </a:lnSpc>
              <a:spcBef>
                <a:spcPts val="28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73466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800"/>
            </a:lvl1pPr>
          </a:lstStyle>
          <a:p>
            <a:pPr lv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4A33CF-D9D7-4F2E-AD83-2EC7DC59631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361791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194"/>
            <a:ext cx="9142412" cy="51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926177" y="3846910"/>
            <a:ext cx="923925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737" tIns="39869" rIns="79737" bIns="39869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5813" indent="-227013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30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02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74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4613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 sz="1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87" y="1205166"/>
            <a:ext cx="7320689" cy="3621940"/>
          </a:xfrm>
        </p:spPr>
        <p:txBody>
          <a:bodyPr/>
          <a:lstStyle>
            <a:lvl1pPr marL="317276" indent="0">
              <a:buFontTx/>
              <a:buNone/>
              <a:defRPr b="1">
                <a:latin typeface="+mj-lt"/>
              </a:defRPr>
            </a:lvl1pPr>
            <a:lvl2pPr marL="314512" indent="2783">
              <a:defRPr>
                <a:latin typeface="+mj-lt"/>
              </a:defRPr>
            </a:lvl2pPr>
            <a:lvl3pPr marL="548661" indent="-227225">
              <a:tabLst/>
              <a:defRPr>
                <a:latin typeface="+mj-lt"/>
              </a:defRPr>
            </a:lvl3pPr>
            <a:lvl4pPr marL="0" indent="314512">
              <a:lnSpc>
                <a:spcPts val="1578"/>
              </a:lnSpc>
              <a:spcBef>
                <a:spcPts val="351"/>
              </a:spcBef>
              <a:defRPr>
                <a:latin typeface="+mj-lt"/>
              </a:defRPr>
            </a:lvl4pPr>
            <a:lvl5pPr>
              <a:lnSpc>
                <a:spcPts val="1578"/>
              </a:lnSpc>
              <a:spcBef>
                <a:spcPts val="35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15"/>
            <a:ext cx="7337192" cy="829352"/>
          </a:xfrm>
        </p:spPr>
        <p:txBody>
          <a:bodyPr/>
          <a:lstStyle>
            <a:lvl1pPr marL="0" marR="0" indent="0" defTabSz="91033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1788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9D0797A-33CF-4BB8-8CCB-9DDB0B488B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8822988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5" Type="http://schemas.openxmlformats.org/officeDocument/2006/relationships/slideLayout" Target="../slideLayouts/slideLayout92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91.xml"/><Relationship Id="rId9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9" cstate="print"/>
          <a:stretch>
            <a:fillRect/>
          </a:stretch>
        </p:blipFill>
        <p:spPr bwMode="auto">
          <a:xfrm>
            <a:off x="1" y="1169"/>
            <a:ext cx="9143998" cy="514289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558800"/>
            <a:ext cx="7632700" cy="925984"/>
          </a:xfrm>
          <a:prstGeom prst="rect">
            <a:avLst/>
          </a:prstGeom>
        </p:spPr>
        <p:txBody>
          <a:bodyPr vert="horz" lIns="81245" tIns="40623" rIns="81245" bIns="40623" rtlCol="0" anchor="ctr"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221" y="1491630"/>
            <a:ext cx="7632699" cy="3220070"/>
          </a:xfrm>
          <a:prstGeom prst="rect">
            <a:avLst/>
          </a:prstGeom>
        </p:spPr>
        <p:txBody>
          <a:bodyPr vert="horz" lIns="81245" tIns="40623" rIns="81245" bIns="40623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</p:spPr>
        <p:txBody>
          <a:bodyPr vert="horz" lIns="81245" tIns="40623" rIns="81245" bIns="4062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2381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3" y="4767264"/>
            <a:ext cx="2895600" cy="273844"/>
          </a:xfrm>
          <a:prstGeom prst="rect">
            <a:avLst/>
          </a:prstGeom>
        </p:spPr>
        <p:txBody>
          <a:bodyPr vert="horz" lIns="81245" tIns="40623" rIns="81245" bIns="40623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2381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3487" y="4398169"/>
            <a:ext cx="503585" cy="513582"/>
          </a:xfrm>
          <a:prstGeom prst="rect">
            <a:avLst/>
          </a:prstGeom>
        </p:spPr>
        <p:txBody>
          <a:bodyPr vert="horz" lIns="81245" tIns="40623" rIns="81245" bIns="40623" rtlCol="0" anchor="ctr"/>
          <a:lstStyle>
            <a:lvl1pPr algn="ctr">
              <a:lnSpc>
                <a:spcPts val="1877"/>
              </a:lnSpc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 defTabSz="812381" fontAlgn="auto">
              <a:spcBef>
                <a:spcPts val="0"/>
              </a:spcBef>
              <a:spcAft>
                <a:spcPts val="0"/>
              </a:spcAft>
            </a:pPr>
            <a:fld id="{E20E89E6-FE54-4E13-859C-1FA908D70D39}" type="slidenum">
              <a:rPr lang="ru-RU" smtClean="0">
                <a:solidFill>
                  <a:prstClr val="white"/>
                </a:solidFill>
              </a:rPr>
              <a:pPr defTabSz="81238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969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  <p:sldLayoutId id="2147484084" r:id="rId12"/>
    <p:sldLayoutId id="2147484085" r:id="rId13"/>
    <p:sldLayoutId id="2147484086" r:id="rId14"/>
    <p:sldLayoutId id="2147484087" r:id="rId15"/>
    <p:sldLayoutId id="2147484382" r:id="rId16"/>
    <p:sldLayoutId id="2147484383" r:id="rId17"/>
  </p:sldLayoutIdLst>
  <p:hf hdr="0" ftr="0" dt="0"/>
  <p:txStyles>
    <p:titleStyle>
      <a:lvl1pPr algn="l" defTabSz="812381" rtl="0" eaLnBrk="1" latinLnBrk="0" hangingPunct="1">
        <a:spcBef>
          <a:spcPct val="0"/>
        </a:spcBef>
        <a:buNone/>
        <a:defRPr sz="38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283135" indent="0" algn="l" defTabSz="812381" rtl="0" eaLnBrk="1" latinLnBrk="0" hangingPunct="1">
        <a:spcBef>
          <a:spcPct val="20000"/>
        </a:spcBef>
        <a:buFont typeface="+mj-lt"/>
        <a:buNone/>
        <a:defRPr sz="24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283135" indent="0" algn="l" defTabSz="812381" rtl="0" eaLnBrk="1" latinLnBrk="0" hangingPunct="1">
        <a:spcBef>
          <a:spcPct val="20000"/>
        </a:spcBef>
        <a:buFont typeface="Arial" pitchFamily="34" charset="0"/>
        <a:buNone/>
        <a:defRPr sz="20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555157" indent="-202775" algn="l" defTabSz="812381" rtl="0" eaLnBrk="1" latinLnBrk="0" hangingPunct="1">
        <a:spcBef>
          <a:spcPct val="20000"/>
        </a:spcBef>
        <a:buFont typeface="Arial" pitchFamily="34" charset="0"/>
        <a:buChar char="•"/>
        <a:defRPr sz="20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280669" algn="just" defTabSz="812381" rtl="0" eaLnBrk="1" latinLnBrk="0" hangingPunct="1">
        <a:lnSpc>
          <a:spcPts val="1899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117717" indent="0" algn="l" defTabSz="812381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234046" indent="-203097" algn="l" defTabSz="81238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40235" indent="-203097" algn="l" defTabSz="81238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46425" indent="-203097" algn="l" defTabSz="81238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2614" indent="-203097" algn="l" defTabSz="81238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193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381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566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4754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0948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7142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3329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49523" algn="l" defTabSz="8123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89" y="367196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89" y="1199761"/>
            <a:ext cx="7343979" cy="36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20"/>
            <a:ext cx="620370" cy="474071"/>
          </a:xfrm>
          <a:prstGeom prst="rect">
            <a:avLst/>
          </a:prstGeom>
        </p:spPr>
        <p:txBody>
          <a:bodyPr vert="horz" lIns="81144" tIns="40572" rIns="81144" bIns="40572" rtlCol="0" anchor="ctr">
            <a:normAutofit/>
          </a:bodyPr>
          <a:lstStyle>
            <a:lvl1pPr algn="ctr" defTabSz="811355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44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  <p:sldLayoutId id="2147484116" r:id="rId12"/>
    <p:sldLayoutId id="2147484117" r:id="rId13"/>
    <p:sldLayoutId id="2147484118" r:id="rId14"/>
  </p:sldLayoutIdLst>
  <p:hf hdr="0" ftr="0" dt="0"/>
  <p:txStyles>
    <p:titleStyle>
      <a:lvl1pPr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5628"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1270"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6919"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2557" algn="l" defTabSz="81130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775" indent="-282775" algn="l" defTabSz="811301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775" indent="72859" algn="l" defTabSz="811301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4462" indent="-202519" algn="l" defTabSz="811301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4743" indent="-964425" algn="just" defTabSz="8113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16312" indent="306248" algn="l" defTabSz="8113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1952" indent="306248" algn="l" defTabSz="8113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27589" indent="306248" algn="l" defTabSz="8113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3234" indent="306248" algn="l" defTabSz="8113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38873" indent="306248" algn="l" defTabSz="81130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28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127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919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2557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78199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84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89477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5114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83" y="367193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80" tIns="40590" rIns="81180" bIns="405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83" y="1199761"/>
            <a:ext cx="7343979" cy="36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80" tIns="40590" rIns="81180" bIns="405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20"/>
            <a:ext cx="620370" cy="474071"/>
          </a:xfrm>
          <a:prstGeom prst="rect">
            <a:avLst/>
          </a:prstGeom>
        </p:spPr>
        <p:txBody>
          <a:bodyPr vert="horz" lIns="81180" tIns="40590" rIns="81180" bIns="40590" rtlCol="0" anchor="ctr">
            <a:normAutofit/>
          </a:bodyPr>
          <a:lstStyle>
            <a:lvl1pPr algn="ctr" defTabSz="811721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132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0" r:id="rId1"/>
    <p:sldLayoutId id="2147484121" r:id="rId2"/>
    <p:sldLayoutId id="2147484122" r:id="rId3"/>
    <p:sldLayoutId id="2147484123" r:id="rId4"/>
    <p:sldLayoutId id="2147484124" r:id="rId5"/>
    <p:sldLayoutId id="2147484125" r:id="rId6"/>
    <p:sldLayoutId id="2147484126" r:id="rId7"/>
    <p:sldLayoutId id="2147484127" r:id="rId8"/>
    <p:sldLayoutId id="2147484128" r:id="rId9"/>
    <p:sldLayoutId id="2147484129" r:id="rId10"/>
    <p:sldLayoutId id="2147484130" r:id="rId11"/>
    <p:sldLayoutId id="2147484131" r:id="rId12"/>
    <p:sldLayoutId id="2147484132" r:id="rId13"/>
    <p:sldLayoutId id="2147484133" r:id="rId14"/>
  </p:sldLayoutIdLst>
  <p:hf hdr="0" ftr="0" dt="0"/>
  <p:txStyles>
    <p:titleStyle>
      <a:lvl1pPr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5790"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1591"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7400"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3199" algn="l" defTabSz="81166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903" indent="-282903" algn="l" defTabSz="811667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903" indent="72892" algn="l" defTabSz="811667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4711" indent="-202610" algn="l" defTabSz="811667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5304" indent="-964860" algn="just" defTabSz="81166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16815" indent="306386" algn="l" defTabSz="81166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2615" indent="306386" algn="l" defTabSz="81166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28413" indent="306386" algn="l" defTabSz="81166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4218" indent="306386" algn="l" defTabSz="81166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0019" indent="306386" algn="l" defTabSz="81166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5790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1591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7400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3199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79001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4801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0599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6398" algn="l" defTabSz="7115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82" y="367190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28" tIns="40614" rIns="81228" bIns="406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82" y="1199761"/>
            <a:ext cx="7343979" cy="36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28" tIns="40614" rIns="81228" bIns="406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20"/>
            <a:ext cx="620370" cy="474071"/>
          </a:xfrm>
          <a:prstGeom prst="rect">
            <a:avLst/>
          </a:prstGeom>
        </p:spPr>
        <p:txBody>
          <a:bodyPr vert="horz" lIns="81228" tIns="40614" rIns="81228" bIns="40614" rtlCol="0" anchor="ctr">
            <a:normAutofit/>
          </a:bodyPr>
          <a:lstStyle>
            <a:lvl1pPr algn="ctr" defTabSz="812209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96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</p:sldLayoutIdLst>
  <p:hf hdr="0" ftr="0" dt="0"/>
  <p:txStyles>
    <p:titleStyle>
      <a:lvl1pPr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006"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2019"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8042"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4055" algn="l" defTabSz="812155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3074" indent="-283074" algn="l" defTabSz="812155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3074" indent="72936" algn="l" defTabSz="812155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5045" indent="-202732" algn="l" defTabSz="81215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6053" indent="-965440" algn="just" defTabSz="812155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17487" indent="306570" algn="l" defTabSz="812155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3500" indent="306570" algn="l" defTabSz="812155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29513" indent="306570" algn="l" defTabSz="812155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5530" indent="306570" algn="l" defTabSz="812155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1547" indent="306570" algn="l" defTabSz="812155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006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019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8042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4055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0070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6085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2097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8109" algn="l" defTabSz="71201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69" y="367183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89" tIns="40695" rIns="81389" bIns="4069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69" y="1199774"/>
            <a:ext cx="7343979" cy="362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89" tIns="40695" rIns="81389" bIns="406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18"/>
            <a:ext cx="620370" cy="474071"/>
          </a:xfrm>
          <a:prstGeom prst="rect">
            <a:avLst/>
          </a:prstGeom>
        </p:spPr>
        <p:txBody>
          <a:bodyPr vert="horz" lIns="81389" tIns="40695" rIns="81389" bIns="40695" rtlCol="0" anchor="ctr">
            <a:normAutofit/>
          </a:bodyPr>
          <a:lstStyle>
            <a:lvl1pPr algn="ctr" defTabSz="813848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35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  <p:sldLayoutId id="2147484161" r:id="rId12"/>
    <p:sldLayoutId id="2147484162" r:id="rId13"/>
    <p:sldLayoutId id="2147484163" r:id="rId14"/>
  </p:sldLayoutIdLst>
  <p:hf hdr="0" ftr="0" dt="0"/>
  <p:txStyles>
    <p:titleStyle>
      <a:lvl1pPr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726"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3449"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0195"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6925" algn="l" defTabSz="813794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3647" indent="-283647" algn="l" defTabSz="813794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3647" indent="73081" algn="l" defTabSz="813794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6155" indent="-203140" algn="l" defTabSz="813794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8562" indent="-967384" algn="just" defTabSz="81379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19733" indent="307181" algn="l" defTabSz="81379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6469" indent="307181" algn="l" defTabSz="81379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3200" indent="307181" algn="l" defTabSz="81379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9931" indent="307181" algn="l" defTabSz="81379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6663" indent="307181" algn="l" defTabSz="813794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726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449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0195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925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3655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0387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7118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3850" algn="l" defTabSz="7134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57" y="367172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57" y="1199764"/>
            <a:ext cx="7343979" cy="362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05"/>
            <a:ext cx="620370" cy="474071"/>
          </a:xfrm>
          <a:prstGeom prst="rect">
            <a:avLst/>
          </a:prstGeom>
        </p:spPr>
        <p:txBody>
          <a:bodyPr vert="horz" lIns="81509" tIns="40755" rIns="81509" bIns="40755" rtlCol="0" anchor="ctr">
            <a:normAutofit/>
          </a:bodyPr>
          <a:lstStyle>
            <a:lvl1pPr algn="ctr" defTabSz="815072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E1B3C2-7AE0-4C6C-9691-CB6BB781DB4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95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7" r:id="rId1"/>
    <p:sldLayoutId id="2147484328" r:id="rId2"/>
    <p:sldLayoutId id="2147484329" r:id="rId3"/>
    <p:sldLayoutId id="2147484330" r:id="rId4"/>
    <p:sldLayoutId id="2147484331" r:id="rId5"/>
    <p:sldLayoutId id="2147484332" r:id="rId6"/>
    <p:sldLayoutId id="2147484333" r:id="rId7"/>
    <p:sldLayoutId id="2147484334" r:id="rId8"/>
    <p:sldLayoutId id="2147484335" r:id="rId9"/>
    <p:sldLayoutId id="2147484336" r:id="rId10"/>
    <p:sldLayoutId id="2147484337" r:id="rId11"/>
    <p:sldLayoutId id="2147484338" r:id="rId12"/>
    <p:sldLayoutId id="2147484339" r:id="rId13"/>
    <p:sldLayoutId id="2147484340" r:id="rId14"/>
  </p:sldLayoutIdLst>
  <p:hf hdr="0" ftr="0" dt="0"/>
  <p:txStyles>
    <p:titleStyle>
      <a:lvl1pPr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266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4529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1804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9071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4076" indent="-284076" algn="l" defTabSz="815018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4076" indent="73191" algn="l" defTabSz="815018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6989" indent="-203445" algn="l" defTabSz="81501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50437" indent="-968838" algn="just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21420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8689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5957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3225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50492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266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4529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1804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9071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6338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3605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0873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8140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" y="0"/>
            <a:ext cx="9142643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89" y="367196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89092" name="Текст 2"/>
          <p:cNvSpPr>
            <a:spLocks noGrp="1"/>
          </p:cNvSpPr>
          <p:nvPr>
            <p:ph type="body" idx="1"/>
          </p:nvPr>
        </p:nvSpPr>
        <p:spPr bwMode="auto">
          <a:xfrm>
            <a:off x="815889" y="1199761"/>
            <a:ext cx="7343979" cy="36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44" tIns="40572" rIns="81144" bIns="405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20"/>
            <a:ext cx="620370" cy="474071"/>
          </a:xfrm>
          <a:prstGeom prst="rect">
            <a:avLst/>
          </a:prstGeom>
        </p:spPr>
        <p:txBody>
          <a:bodyPr vert="horz" lIns="81144" tIns="40572" rIns="81144" bIns="40572" rtlCol="0" anchor="ctr">
            <a:normAutofit/>
          </a:bodyPr>
          <a:lstStyle>
            <a:lvl1pPr algn="ctr" defTabSz="811355" fontAlgn="auto">
              <a:lnSpc>
                <a:spcPts val="1877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CC483C82-2CB0-403B-8A56-3B54E47C14C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9544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8" r:id="rId1"/>
    <p:sldLayoutId id="2147484369" r:id="rId2"/>
    <p:sldLayoutId id="2147483948" r:id="rId3"/>
    <p:sldLayoutId id="2147483949" r:id="rId4"/>
    <p:sldLayoutId id="2147483959" r:id="rId5"/>
    <p:sldLayoutId id="2147484377" r:id="rId6"/>
    <p:sldLayoutId id="2147484378" r:id="rId7"/>
    <p:sldLayoutId id="2147484381" r:id="rId8"/>
  </p:sldLayoutIdLst>
  <p:transition spd="med">
    <p:fade/>
  </p:transition>
  <p:hf hdr="0" ftr="0" dt="0"/>
  <p:txStyles>
    <p:titleStyle>
      <a:lvl1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5628"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1270"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6919"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2557" algn="l" defTabSz="811301" rtl="0" eaLnBrk="1" fontAlgn="base" hangingPunct="1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775" indent="-282775" algn="l" defTabSz="811301" rtl="0" eaLnBrk="1" fontAlgn="base" hangingPunct="1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775" indent="72859" algn="l" defTabSz="811301" rtl="0" eaLnBrk="1" fontAlgn="base" hangingPunct="1">
        <a:spcBef>
          <a:spcPct val="20000"/>
        </a:spcBef>
        <a:spcAft>
          <a:spcPct val="0"/>
        </a:spcAft>
        <a:buFont typeface="Arial" pitchFamily="34" charset="0"/>
        <a:defRPr sz="1900">
          <a:solidFill>
            <a:srgbClr val="504F53"/>
          </a:solidFill>
          <a:latin typeface="+mn-lt"/>
        </a:defRPr>
      </a:lvl2pPr>
      <a:lvl3pPr marL="554462" indent="-202519" algn="l" defTabSz="811301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4743" indent="-964425" algn="just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>
          <a:solidFill>
            <a:srgbClr val="504F53"/>
          </a:solidFill>
          <a:latin typeface="+mn-lt"/>
        </a:defRPr>
      </a:lvl4pPr>
      <a:lvl5pPr marL="1116312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5pPr>
      <a:lvl6pPr marL="1471952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27589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3234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38873" indent="306248" algn="l" defTabSz="811301" rtl="0" eaLnBrk="1" fontAlgn="base" hangingPunct="1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28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127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919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2557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78199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840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89477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5114" algn="l" defTabSz="71127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417D4BE9912800079A63509FB5590481A4570BA52D0B0CB6DA94DBDF434AE0602712F95F24534C72FB9C2247C3EFA170FAE87D96D501P6oAP" TargetMode="Externa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06714" y="4659982"/>
            <a:ext cx="730571" cy="274085"/>
          </a:xfrm>
          <a:prstGeom prst="rect">
            <a:avLst/>
          </a:prstGeom>
        </p:spPr>
        <p:txBody>
          <a:bodyPr wrap="none" lIns="103784" tIns="51897" rIns="103784" bIns="51897">
            <a:spAutoFit/>
          </a:bodyPr>
          <a:lstStyle/>
          <a:p>
            <a:pPr algn="ctr" defTabSz="10123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solidFill>
                  <a:prstClr val="white"/>
                </a:solidFill>
                <a:latin typeface="+mj-lt"/>
                <a:cs typeface="Arial" pitchFamily="34" charset="0"/>
              </a:rPr>
              <a:t>2022 </a:t>
            </a:r>
            <a:r>
              <a:rPr lang="ru-RU" sz="1100" dirty="0">
                <a:solidFill>
                  <a:prstClr val="white"/>
                </a:solidFill>
                <a:latin typeface="+mj-lt"/>
                <a:cs typeface="Arial" pitchFamily="34" charset="0"/>
              </a:rPr>
              <a:t>год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323528" y="2499744"/>
            <a:ext cx="8568952" cy="1034202"/>
          </a:xfrm>
        </p:spPr>
        <p:txBody>
          <a:bodyPr rtlCol="0">
            <a:noAutofit/>
          </a:bodyPr>
          <a:lstStyle/>
          <a:p>
            <a:pPr algn="ctr" defTabSz="1012352">
              <a:defRPr/>
            </a:pPr>
            <a:r>
              <a:rPr lang="ru-RU" sz="1750" dirty="0" smtClean="0">
                <a:latin typeface="Times New Roman" panose="02020603050405020304" pitchFamily="18" charset="0"/>
                <a:cs typeface="Arial" pitchFamily="34" charset="0"/>
              </a:rPr>
              <a:t>Актуальные вопросы, возникающие у физических лиц при декларировании доходов и получении налоговых вычетов. О четвертом этапе добровольного декларирования в соответствии с Федеральным законом от 08.06.2015 № 140-ФЗ. </a:t>
            </a:r>
            <a:endParaRPr lang="ru-RU" sz="1750" dirty="0">
              <a:latin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3619910"/>
            <a:ext cx="712879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altLang="ru-RU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ru-RU" altLang="ru-RU" sz="15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доклад начальника отдела камерального контроля НДФЛ и СВ  </a:t>
            </a:r>
          </a:p>
          <a:p>
            <a:pPr algn="ctr">
              <a:defRPr/>
            </a:pPr>
            <a:r>
              <a:rPr lang="ru-RU" altLang="ru-RU" sz="15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Виктории Александровны </a:t>
            </a:r>
            <a:r>
              <a:rPr lang="ru-RU" altLang="ru-RU" sz="15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Зориной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923679"/>
            <a:ext cx="6408712" cy="576064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УПРАВЛЕНИЕ ФЕДЕРАЛЬНОЙ НАЛОГОВОЙ СЛУЖБЫ ПО Г. СЕВАСТОПОЛЮ</a:t>
            </a:r>
          </a:p>
        </p:txBody>
      </p:sp>
    </p:spTree>
    <p:extLst>
      <p:ext uri="{BB962C8B-B14F-4D97-AF65-F5344CB8AC3E}">
        <p14:creationId xmlns:p14="http://schemas.microsoft.com/office/powerpoint/2010/main" val="108992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11510"/>
            <a:ext cx="7562805" cy="857250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Arial" pitchFamily="34" charset="0"/>
              </a:rPr>
              <a:t>КТО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Arial" pitchFamily="34" charset="0"/>
              </a:rPr>
              <a:t>ВПРАВЕ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Arial" pitchFamily="34" charset="0"/>
              </a:rPr>
              <a:t>ПРЕДОСТАВИТЬ НАЛОГОВУЮ ДЕКЛАРАЦИЮ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10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65660" y="1410890"/>
            <a:ext cx="5994797" cy="2384995"/>
          </a:xfrm>
          <a:prstGeom prst="rect">
            <a:avLst/>
          </a:prstGeom>
        </p:spPr>
        <p:txBody>
          <a:bodyPr/>
          <a:lstStyle>
            <a:lvl1pPr marL="283135" indent="0" algn="l" defTabSz="812381" rtl="0" eaLnBrk="1" latinLnBrk="0" hangingPunct="1">
              <a:spcBef>
                <a:spcPct val="20000"/>
              </a:spcBef>
              <a:buFont typeface="+mj-lt"/>
              <a:buNone/>
              <a:defRPr sz="2400" b="0" i="0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283135" indent="0" algn="l" defTabSz="812381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555157" indent="-202775" algn="l" defTabSz="81238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280669" algn="just" defTabSz="812381" rtl="0" eaLnBrk="1" latinLnBrk="0" hangingPunct="1">
              <a:lnSpc>
                <a:spcPts val="1899"/>
              </a:lnSpc>
              <a:spcBef>
                <a:spcPts val="400"/>
              </a:spcBef>
              <a:buFont typeface="Arial" pitchFamily="34" charset="0"/>
              <a:buNone/>
              <a:tabLst/>
              <a:defRPr sz="1600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1117717" indent="0" algn="l" defTabSz="812381" rtl="0" eaLnBrk="1" latinLnBrk="0" hangingPunct="1">
              <a:lnSpc>
                <a:spcPts val="1800"/>
              </a:lnSpc>
              <a:spcBef>
                <a:spcPts val="400"/>
              </a:spcBef>
              <a:buFont typeface="Arial" pitchFamily="34" charset="0"/>
              <a:buNone/>
              <a:defRPr sz="1400" b="0" i="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2234046" indent="-203097" algn="l" defTabSz="81238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40235" indent="-203097" algn="l" defTabSz="81238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6425" indent="-203097" algn="l" defTabSz="81238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52614" indent="-203097" algn="l" defTabSz="81238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fontAlgn="auto">
              <a:lnSpc>
                <a:spcPct val="90000"/>
              </a:lnSpc>
              <a:spcAft>
                <a:spcPts val="0"/>
              </a:spcAft>
            </a:pPr>
            <a:r>
              <a:rPr lang="ru-RU" altLang="ru-RU" sz="2100" b="1" dirty="0"/>
              <a:t>Вправе представить декларацию лица, заявляющие </a:t>
            </a:r>
            <a:r>
              <a:rPr lang="ru-RU" altLang="ru-RU" sz="2100" b="1" dirty="0">
                <a:solidFill>
                  <a:srgbClr val="660066"/>
                </a:solidFill>
              </a:rPr>
              <a:t>налоговые вычеты</a:t>
            </a:r>
            <a:r>
              <a:rPr lang="ru-RU" altLang="ru-RU" sz="2100" b="1" dirty="0"/>
              <a:t>*: </a:t>
            </a:r>
          </a:p>
          <a:p>
            <a:pPr marL="0" fontAlgn="auto">
              <a:lnSpc>
                <a:spcPct val="90000"/>
              </a:lnSpc>
              <a:spcAft>
                <a:spcPts val="0"/>
              </a:spcAft>
            </a:pPr>
            <a:endParaRPr lang="ru-RU" altLang="ru-RU" sz="750" dirty="0"/>
          </a:p>
          <a:p>
            <a:pPr marL="902494" lvl="1" indent="-285750"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altLang="ru-RU" sz="1800" b="1" dirty="0"/>
              <a:t>стандартные вычеты </a:t>
            </a:r>
            <a:r>
              <a:rPr lang="ru-RU" altLang="ru-RU" sz="1800" dirty="0"/>
              <a:t>(ст.218 НК РФ)</a:t>
            </a:r>
          </a:p>
          <a:p>
            <a:pPr marL="902494" lvl="1" indent="-285750"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altLang="ru-RU" sz="1800" b="1" dirty="0"/>
              <a:t>социальные вычеты </a:t>
            </a:r>
            <a:r>
              <a:rPr lang="ru-RU" altLang="ru-RU" sz="1800" dirty="0"/>
              <a:t>(ст.219 НК РФ)</a:t>
            </a:r>
          </a:p>
          <a:p>
            <a:pPr marL="902494" lvl="1" indent="-285750"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altLang="ru-RU" sz="1800" b="1" dirty="0" smtClean="0"/>
              <a:t>инвестиционные </a:t>
            </a:r>
            <a:r>
              <a:rPr lang="ru-RU" altLang="ru-RU" sz="1800" b="1" dirty="0"/>
              <a:t>вычеты </a:t>
            </a:r>
            <a:r>
              <a:rPr lang="ru-RU" altLang="ru-RU" sz="1800" dirty="0"/>
              <a:t>(</a:t>
            </a:r>
            <a:r>
              <a:rPr lang="ru-RU" altLang="ru-RU" sz="1800" dirty="0" smtClean="0"/>
              <a:t>ст.219.1 </a:t>
            </a:r>
            <a:r>
              <a:rPr lang="ru-RU" altLang="ru-RU" sz="1800" dirty="0"/>
              <a:t>НК РФ)</a:t>
            </a:r>
          </a:p>
          <a:p>
            <a:pPr marL="902494" lvl="1" indent="-285750"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altLang="ru-RU" sz="1800" b="1" dirty="0" smtClean="0"/>
              <a:t>имущественные </a:t>
            </a:r>
            <a:r>
              <a:rPr lang="ru-RU" altLang="ru-RU" sz="1800" b="1" dirty="0"/>
              <a:t>вычеты </a:t>
            </a:r>
            <a:r>
              <a:rPr lang="ru-RU" altLang="ru-RU" sz="1800" dirty="0"/>
              <a:t>(ст.220 НК РФ</a:t>
            </a:r>
            <a:r>
              <a:rPr lang="ru-RU" altLang="ru-RU" sz="1800" dirty="0" smtClean="0"/>
              <a:t>)</a:t>
            </a:r>
            <a:endParaRPr lang="ru-RU" altLang="ru-RU" sz="1800" dirty="0"/>
          </a:p>
          <a:p>
            <a:pPr marL="902494" lvl="1" indent="-285750"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ru-RU" altLang="ru-RU" sz="1800" b="1" dirty="0"/>
              <a:t>профессиональные вычеты</a:t>
            </a:r>
            <a:r>
              <a:rPr lang="ru-RU" altLang="ru-RU" sz="1800" dirty="0"/>
              <a:t> (ст.221 НК РФ)</a:t>
            </a:r>
          </a:p>
          <a:p>
            <a:pPr marL="616744" lvl="1"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</a:pPr>
            <a:endParaRPr lang="ru-RU" altLang="ru-RU" sz="1800" dirty="0"/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1465660" y="3706416"/>
            <a:ext cx="6212681" cy="900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500" b="1" i="1" dirty="0">
                <a:solidFill>
                  <a:srgbClr val="660066"/>
                </a:solidFill>
              </a:rPr>
              <a:t>*Налоговый вычет</a:t>
            </a:r>
            <a:r>
              <a:rPr lang="ru-RU" altLang="ru-RU" sz="1500" b="1" i="1" dirty="0"/>
              <a:t> </a:t>
            </a:r>
            <a:r>
              <a:rPr lang="ru-RU" altLang="ru-RU" sz="1500" i="1" dirty="0"/>
              <a:t>– это сумма, уменьшающая размер дохода, с которого взимается налог </a:t>
            </a:r>
            <a:r>
              <a:rPr lang="ru-RU" altLang="ru-RU" sz="1500" b="1" i="1" dirty="0">
                <a:solidFill>
                  <a:srgbClr val="660066"/>
                </a:solidFill>
              </a:rPr>
              <a:t>по ставке 13 процентов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500" i="1" dirty="0"/>
              <a:t>					</a:t>
            </a:r>
            <a:endParaRPr lang="ru-RU" altLang="ru-RU" sz="4050" i="1" dirty="0"/>
          </a:p>
        </p:txBody>
      </p:sp>
    </p:spTree>
    <p:extLst>
      <p:ext uri="{BB962C8B-B14F-4D97-AF65-F5344CB8AC3E}">
        <p14:creationId xmlns:p14="http://schemas.microsoft.com/office/powerpoint/2010/main" val="1418313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56949"/>
            <a:ext cx="8352928" cy="774641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Arial" pitchFamily="34" charset="0"/>
              </a:rPr>
              <a:t>Социальный налоговый вычет на лечение и приобретение медикаментов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3467" y="1237667"/>
            <a:ext cx="2448272" cy="8640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Медицинские услуги, входящие в перечень медицинских услуг</a:t>
            </a:r>
            <a:r>
              <a:rPr lang="ru-RU" b="1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99987" y="1224517"/>
            <a:ext cx="2304256" cy="15841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Дорогостоящие виды лечения</a:t>
            </a:r>
            <a:r>
              <a:rPr lang="ru-RU" b="1" dirty="0">
                <a:solidFill>
                  <a:srgbClr val="FF0000"/>
                </a:solidFill>
              </a:rPr>
              <a:t>*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 расходные материалы (протезы и т.д.) для проведения дорогостоящих видов лечения</a:t>
            </a:r>
            <a:r>
              <a:rPr lang="ru-RU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44398" y="1216176"/>
            <a:ext cx="2592288" cy="12620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Мед. препараты,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назначенные лечащим врачом</a:t>
            </a:r>
          </a:p>
          <a:p>
            <a:pPr algn="ctr"/>
            <a:endParaRPr lang="ru-RU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3385" y="2891788"/>
            <a:ext cx="6120680" cy="6120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*С 01.01.2021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Перечни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медицинских услуг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Утверждены ПП РФ от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08.04.2020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458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686" y="2715766"/>
            <a:ext cx="1726799" cy="16824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13386" y="3586952"/>
            <a:ext cx="6120680" cy="12023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 отнесения медицинских услуг к указанным Перечням решается медицинским учреждением путем </a:t>
            </a: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указания кода 1 или 2 в Справке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представления в налоговые органы. </a:t>
            </a:r>
          </a:p>
        </p:txBody>
      </p:sp>
    </p:spTree>
    <p:extLst>
      <p:ext uri="{BB962C8B-B14F-4D97-AF65-F5344CB8AC3E}">
        <p14:creationId xmlns:p14="http://schemas.microsoft.com/office/powerpoint/2010/main" val="2222567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12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45593"/>
            <a:ext cx="74888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Одним из обязательных документов, подтверждающих фактические расходы налогоплательщика на услуги по лечению, является </a:t>
            </a:r>
            <a:r>
              <a:rPr lang="ru-RU" b="1" i="1" dirty="0">
                <a:solidFill>
                  <a:srgbClr val="00B050"/>
                </a:solidFill>
              </a:rPr>
              <a:t>Справка об оплате медицинских услуг для представления </a:t>
            </a:r>
            <a:endParaRPr lang="ru-RU" dirty="0">
              <a:solidFill>
                <a:srgbClr val="00B050"/>
              </a:solidFill>
            </a:endParaRPr>
          </a:p>
          <a:p>
            <a:pPr algn="ctr"/>
            <a:r>
              <a:rPr lang="ru-RU" b="1" i="1" dirty="0">
                <a:solidFill>
                  <a:srgbClr val="00B050"/>
                </a:solidFill>
              </a:rPr>
              <a:t>в налоговые органы</a:t>
            </a:r>
            <a:r>
              <a:rPr lang="ru-RU" b="1" i="1" dirty="0"/>
              <a:t>, форма которой и порядок выдачи налогоплательщикам утверждены приказом Министерства здравоохранения РФ и МНС России от 25.07.2001 </a:t>
            </a:r>
            <a:r>
              <a:rPr lang="en-US" b="1" i="1" dirty="0"/>
              <a:t>N 289/</a:t>
            </a:r>
            <a:r>
              <a:rPr lang="ru-RU" b="1" i="1" dirty="0"/>
              <a:t>БГ-3-04/256</a:t>
            </a:r>
            <a:endParaRPr lang="ru-RU" dirty="0"/>
          </a:p>
          <a:p>
            <a:pPr algn="ctr"/>
            <a:r>
              <a:rPr lang="ru-RU" b="1" i="1" dirty="0"/>
              <a:t>_______________________________________</a:t>
            </a:r>
          </a:p>
          <a:p>
            <a:pPr algn="ctr"/>
            <a:endParaRPr lang="ru-RU" b="1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99742"/>
            <a:ext cx="403244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453861" y="360949"/>
            <a:ext cx="12784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</a:rPr>
              <a:t>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500" y="2718462"/>
            <a:ext cx="1850836" cy="158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237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913429"/>
            <a:ext cx="82809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Для получения социального налогового вычета </a:t>
            </a:r>
            <a:r>
              <a:rPr lang="ru-RU" b="1" dirty="0"/>
              <a:t>на приобретенные 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лекарственные препараты </a:t>
            </a:r>
            <a:r>
              <a:rPr lang="ru-RU" b="1" dirty="0"/>
              <a:t>в НО предоставляется </a:t>
            </a:r>
          </a:p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«Рецептурный бланк» по ф. 107-1/у </a:t>
            </a:r>
            <a:r>
              <a:rPr lang="ru-RU" b="1" dirty="0"/>
              <a:t>(</a:t>
            </a:r>
            <a:r>
              <a:rPr lang="ru-RU" sz="1200" b="1" dirty="0"/>
              <a:t>утв. Приказом Минздрава России от 14.01.2019 №4н ), </a:t>
            </a:r>
          </a:p>
          <a:p>
            <a:pPr algn="ctr"/>
            <a:r>
              <a:rPr lang="ru-RU" b="1" dirty="0"/>
              <a:t>на котором </a:t>
            </a:r>
            <a:r>
              <a:rPr lang="ru-RU" b="1" u="sng" dirty="0"/>
              <a:t>фармацевтический работник </a:t>
            </a:r>
            <a:r>
              <a:rPr lang="ru-RU" b="1" u="sng" dirty="0">
                <a:solidFill>
                  <a:schemeClr val="accent2">
                    <a:lumMod val="75000"/>
                  </a:schemeClr>
                </a:solidFill>
              </a:rPr>
              <a:t>проставляет отметку с указанием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br>
              <a:rPr lang="ru-RU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в т. ч. торгового наименования препарата </a:t>
            </a:r>
            <a:r>
              <a:rPr lang="ru-RU" sz="1400" b="1" dirty="0"/>
              <a:t>(сверху от рецептурной прописи "</a:t>
            </a:r>
            <a:r>
              <a:rPr lang="ru-RU" sz="1400" b="1" dirty="0" err="1"/>
              <a:t>Rp</a:t>
            </a:r>
            <a:r>
              <a:rPr lang="ru-RU" sz="1400" b="1" dirty="0"/>
              <a:t>", в которой указано наименование соответствующего лекарственного препарата по международному непатентованному наименованию).</a:t>
            </a:r>
            <a:endParaRPr lang="ru-RU" sz="1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787774"/>
            <a:ext cx="3024337" cy="186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0443" y="4083918"/>
            <a:ext cx="4464496" cy="276999"/>
          </a:xfrm>
          <a:prstGeom prst="rect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i="1" dirty="0"/>
              <a:t>Письмо ФНС России от 30.11.2020 N БС-4-11/19621@</a:t>
            </a:r>
            <a:endParaRPr lang="ru-RU" sz="1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00483" y="2859782"/>
            <a:ext cx="3744416" cy="57606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 рецептурному бланку обязательно прикладываются 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</a:rPr>
              <a:t>кассовые чеки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54318" y="4481061"/>
            <a:ext cx="4122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bg1"/>
                </a:solidFill>
              </a:rPr>
              <a:t>16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574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14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6864" y="915566"/>
            <a:ext cx="7848872" cy="27084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2121"/>
                </a:solidFill>
                <a:latin typeface="Times New Roman" pitchFamily="18" charset="0"/>
                <a:cs typeface="Times New Roman" pitchFamily="18" charset="0"/>
              </a:rPr>
              <a:t>Важно!</a:t>
            </a:r>
          </a:p>
          <a:p>
            <a:endParaRPr lang="ru-RU" sz="500" dirty="0"/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Имущественный налоговый вычет предоставляется: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общему правилу – с налогового периода, когда зарегистрировано право собственности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квартиру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жилой дом;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 подписания акта приема-передачи объекта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приобретении прав на объект долевого строительства (квартиру или комнату в строящемся доме);</a:t>
            </a:r>
          </a:p>
          <a:p>
            <a:pPr>
              <a:spcBef>
                <a:spcPts val="600"/>
              </a:spcBef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приобретении земельного участка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или доли (долей) в нем - после регистрации права собственности на жилой дом, расположенный на этом земельном участке;</a:t>
            </a:r>
          </a:p>
          <a:p>
            <a:pPr>
              <a:spcBef>
                <a:spcPts val="600"/>
              </a:spcBef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400" b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3 предшествующих года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– только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пенсионерам 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начиная с текущего налогового периода, </a:t>
            </a:r>
            <a:br>
              <a:rPr lang="ru-RU" sz="1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следующей последовательности,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примера в 2022 году</a:t>
            </a:r>
            <a:r>
              <a:rPr lang="ru-RU" sz="1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за 2021, остаток ИНВ далее за 2020, 2019, 2018 годы). </a:t>
            </a:r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3731282"/>
            <a:ext cx="7703496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Заявление </a:t>
            </a:r>
            <a:r>
              <a:rPr lang="ru-RU" sz="1400" b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распределении суммы ИНВ между супругами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предоставляется до начала использования права на ИНВ одним из супругов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400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Подписывается одновременно двумя супругами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к ЗАЯВЛЕНИЮ прикладывается </a:t>
            </a:r>
            <a:r>
              <a:rPr lang="ru-RU" sz="1400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Свидетельство о браке (отметка в паспорте).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483518"/>
            <a:ext cx="70567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ИМУЩЕСТВЕННЫЕ НАЛОГОВЫЕ ВЫЧЕТЫ (ИНВ)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94332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15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555526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Упрощенный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 предоставления имущественных и инвестиционных налоговых вычетов </a:t>
            </a:r>
            <a:r>
              <a:rPr lang="ru-RU" sz="1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(пп. </a:t>
            </a:r>
            <a:r>
              <a:rPr lang="ru-RU" sz="1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и 3 </a:t>
            </a:r>
            <a:r>
              <a:rPr lang="ru-RU" sz="1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п. </a:t>
            </a:r>
            <a:r>
              <a:rPr lang="ru-RU" sz="1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ст. </a:t>
            </a:r>
            <a:r>
              <a:rPr lang="ru-RU" sz="1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219.1 и </a:t>
            </a:r>
            <a:r>
              <a:rPr lang="ru-RU" sz="1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пп. </a:t>
            </a:r>
            <a:r>
              <a:rPr lang="ru-RU" sz="1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и 4 </a:t>
            </a:r>
            <a:r>
              <a:rPr lang="ru-RU" sz="1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п. </a:t>
            </a:r>
            <a:r>
              <a:rPr lang="ru-RU" sz="1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ст. 220 НК РФ)</a:t>
            </a:r>
            <a:endParaRPr lang="ru-RU" sz="12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291885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Налоговые </a:t>
            </a:r>
            <a:r>
              <a:rPr lang="ru-RU" sz="1400" b="1" dirty="0"/>
              <a:t>вычеты в упрощенном порядке </a:t>
            </a:r>
            <a:r>
              <a:rPr lang="ru-RU" sz="1400" dirty="0"/>
              <a:t>предоставляются </a:t>
            </a:r>
            <a:r>
              <a:rPr lang="ru-RU" sz="1400" u="sng" dirty="0" smtClean="0">
                <a:solidFill>
                  <a:schemeClr val="accent6">
                    <a:lumMod val="50000"/>
                  </a:schemeClr>
                </a:solidFill>
              </a:rPr>
              <a:t>на </a:t>
            </a:r>
            <a:r>
              <a:rPr lang="ru-RU" sz="1400" u="sng" dirty="0">
                <a:solidFill>
                  <a:schemeClr val="accent6">
                    <a:lumMod val="50000"/>
                  </a:schemeClr>
                </a:solidFill>
              </a:rPr>
              <a:t>основании </a:t>
            </a:r>
            <a:r>
              <a:rPr lang="ru-RU" sz="1400" u="sng" dirty="0" smtClean="0">
                <a:solidFill>
                  <a:schemeClr val="accent6">
                    <a:lumMod val="50000"/>
                  </a:schemeClr>
                </a:solidFill>
              </a:rPr>
              <a:t>ЗАЯВЛЕНИЯ</a:t>
            </a:r>
            <a:r>
              <a:rPr lang="ru-RU" sz="1400" dirty="0" smtClean="0"/>
              <a:t>, заполненного </a:t>
            </a:r>
            <a:r>
              <a:rPr lang="ru-RU" sz="1400" u="sng" dirty="0" smtClean="0">
                <a:solidFill>
                  <a:schemeClr val="accent6">
                    <a:lumMod val="50000"/>
                  </a:schemeClr>
                </a:solidFill>
              </a:rPr>
              <a:t>в Личном кабинете налогоплательщика </a:t>
            </a:r>
            <a:r>
              <a:rPr lang="ru-RU" sz="1200" i="1" dirty="0" smtClean="0"/>
              <a:t>(п. </a:t>
            </a:r>
            <a:r>
              <a:rPr lang="ru-RU" sz="1200" i="1" dirty="0"/>
              <a:t>2 </a:t>
            </a:r>
            <a:r>
              <a:rPr lang="ru-RU" sz="1200" i="1" dirty="0" smtClean="0"/>
              <a:t>ст. </a:t>
            </a:r>
            <a:r>
              <a:rPr lang="ru-RU" sz="1200" i="1" dirty="0"/>
              <a:t>221.1 НК </a:t>
            </a:r>
            <a:r>
              <a:rPr lang="ru-RU" sz="1200" i="1" dirty="0" smtClean="0"/>
              <a:t>РФ).</a:t>
            </a:r>
            <a:endParaRPr lang="ru-RU" sz="12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3" y="1865735"/>
            <a:ext cx="786393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Камеральная налоговая проверка </a:t>
            </a:r>
            <a:r>
              <a:rPr lang="ru-RU" sz="1400" b="1" dirty="0" smtClean="0"/>
              <a:t>(КНП) </a:t>
            </a:r>
            <a:r>
              <a:rPr lang="ru-RU" sz="1400" dirty="0" smtClean="0"/>
              <a:t>на </a:t>
            </a:r>
            <a:r>
              <a:rPr lang="ru-RU" sz="1400" dirty="0"/>
              <a:t>основе </a:t>
            </a:r>
            <a:r>
              <a:rPr lang="ru-RU" sz="1400" dirty="0" smtClean="0"/>
              <a:t>ЗАЯВЛЕНИЯ проводится </a:t>
            </a:r>
            <a:r>
              <a:rPr lang="ru-RU" sz="1400" dirty="0"/>
              <a:t>в </a:t>
            </a:r>
            <a:r>
              <a:rPr lang="ru-RU" sz="1400" dirty="0" smtClean="0"/>
              <a:t>течение</a:t>
            </a:r>
            <a:br>
              <a:rPr lang="ru-RU" sz="1400" dirty="0" smtClean="0"/>
            </a:br>
            <a:r>
              <a:rPr lang="ru-RU" sz="1400" dirty="0" smtClean="0"/>
              <a:t> </a:t>
            </a:r>
            <a:r>
              <a:rPr lang="ru-RU" sz="1400" b="1" dirty="0"/>
              <a:t>30 календарных дней </a:t>
            </a:r>
            <a:r>
              <a:rPr lang="ru-RU" sz="1400" dirty="0"/>
              <a:t>со дня представления такого </a:t>
            </a:r>
            <a:r>
              <a:rPr lang="ru-RU" sz="1400" dirty="0" smtClean="0"/>
              <a:t>заявления </a:t>
            </a:r>
            <a:r>
              <a:rPr lang="ru-RU" sz="1200" i="1" dirty="0" smtClean="0"/>
              <a:t>(п. </a:t>
            </a:r>
            <a:r>
              <a:rPr lang="ru-RU" sz="1200" i="1" dirty="0"/>
              <a:t>2 </a:t>
            </a:r>
            <a:r>
              <a:rPr lang="ru-RU" sz="1200" i="1" dirty="0" smtClean="0"/>
              <a:t>ст. </a:t>
            </a:r>
            <a:r>
              <a:rPr lang="ru-RU" sz="1200" i="1" dirty="0"/>
              <a:t>88 НК </a:t>
            </a:r>
            <a:r>
              <a:rPr lang="ru-RU" sz="1200" i="1" dirty="0" smtClean="0"/>
              <a:t>РФ).</a:t>
            </a:r>
          </a:p>
          <a:p>
            <a:pPr algn="ctr"/>
            <a:r>
              <a:rPr lang="ru-RU" sz="1400" dirty="0" smtClean="0"/>
              <a:t>Общий </a:t>
            </a:r>
            <a:r>
              <a:rPr lang="ru-RU" sz="1400" b="1" dirty="0"/>
              <a:t>срок возврата </a:t>
            </a:r>
            <a:r>
              <a:rPr lang="ru-RU" sz="1400" dirty="0"/>
              <a:t>денежных средств после КНП </a:t>
            </a:r>
            <a:r>
              <a:rPr lang="ru-RU" sz="1400" dirty="0" smtClean="0"/>
              <a:t> - </a:t>
            </a:r>
            <a:r>
              <a:rPr lang="ru-RU" sz="1400" b="1" dirty="0"/>
              <a:t>15 </a:t>
            </a:r>
            <a:r>
              <a:rPr lang="ru-RU" sz="1400" b="1" dirty="0" smtClean="0"/>
              <a:t>дней </a:t>
            </a:r>
            <a:r>
              <a:rPr lang="ru-RU" sz="1200" i="1" dirty="0" smtClean="0"/>
              <a:t>(</a:t>
            </a:r>
            <a:r>
              <a:rPr lang="ru-RU" sz="1200" i="1" dirty="0"/>
              <a:t>п. 6 ст. 221.1 НК РФ).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2601486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Нормы </a:t>
            </a:r>
            <a:r>
              <a:rPr lang="ru-RU" sz="1400" dirty="0"/>
              <a:t>вступили в силу с 01.01.2022 и </a:t>
            </a:r>
            <a:r>
              <a:rPr lang="ru-RU" sz="1400" u="sng" dirty="0">
                <a:solidFill>
                  <a:schemeClr val="accent6">
                    <a:lumMod val="50000"/>
                  </a:schemeClr>
                </a:solidFill>
              </a:rPr>
              <a:t>применяются к правоотношениям </a:t>
            </a:r>
            <a:r>
              <a:rPr lang="ru-RU" sz="1400" dirty="0"/>
              <a:t>по предоставлению налоговых вычетов, право на которые возникло </a:t>
            </a:r>
            <a:r>
              <a:rPr lang="ru-RU" sz="1400" b="1" dirty="0" smtClean="0"/>
              <a:t>с </a:t>
            </a:r>
            <a:r>
              <a:rPr lang="ru-RU" sz="1400" b="1" dirty="0"/>
              <a:t>1 января 2020 года.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9553" y="3193638"/>
            <a:ext cx="78639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Вычетом в упрощенном порядке смогут воспользоваться </a:t>
            </a:r>
            <a:r>
              <a:rPr lang="ru-RU" sz="1400" b="1" dirty="0"/>
              <a:t>только граждане</a:t>
            </a:r>
            <a:r>
              <a:rPr lang="ru-RU" sz="1400" dirty="0"/>
              <a:t>,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u="sng" dirty="0" smtClean="0">
                <a:solidFill>
                  <a:schemeClr val="accent6">
                    <a:lumMod val="50000"/>
                  </a:schemeClr>
                </a:solidFill>
              </a:rPr>
              <a:t>заключившие </a:t>
            </a:r>
            <a:r>
              <a:rPr lang="ru-RU" sz="1400" u="sng" dirty="0">
                <a:solidFill>
                  <a:schemeClr val="accent6">
                    <a:lumMod val="50000"/>
                  </a:schemeClr>
                </a:solidFill>
              </a:rPr>
              <a:t>договоры </a:t>
            </a:r>
            <a:r>
              <a:rPr lang="ru-RU" sz="1400" dirty="0"/>
              <a:t>на приобретение недвижимого </a:t>
            </a:r>
            <a:r>
              <a:rPr lang="ru-RU" sz="1400" dirty="0" smtClean="0"/>
              <a:t>имущества/ </a:t>
            </a:r>
            <a:r>
              <a:rPr lang="ru-RU" sz="1400" dirty="0"/>
              <a:t>на ведение индивидуального инвестиционного счета </a:t>
            </a:r>
            <a:r>
              <a:rPr lang="ru-RU" sz="1400" u="sng" dirty="0">
                <a:solidFill>
                  <a:schemeClr val="accent6">
                    <a:lumMod val="50000"/>
                  </a:schemeClr>
                </a:solidFill>
              </a:rPr>
              <a:t>с банками (налоговыми агентами), </a:t>
            </a:r>
            <a:r>
              <a:rPr lang="ru-RU" sz="1400" dirty="0"/>
              <a:t>присоединившимися к информационному взаимодействию с ФНС России.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3527" y="4198375"/>
            <a:ext cx="80799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u="sng" dirty="0">
                <a:solidFill>
                  <a:schemeClr val="accent6">
                    <a:lumMod val="50000"/>
                  </a:schemeClr>
                </a:solidFill>
              </a:rPr>
              <a:t>Если вычет не может быть </a:t>
            </a:r>
            <a:r>
              <a:rPr lang="ru-RU" sz="1400" u="sng" dirty="0" smtClean="0">
                <a:solidFill>
                  <a:schemeClr val="accent6">
                    <a:lumMod val="50000"/>
                  </a:schemeClr>
                </a:solidFill>
              </a:rPr>
              <a:t>предоставлен</a:t>
            </a:r>
            <a:r>
              <a:rPr lang="ru-RU" sz="1400" dirty="0" smtClean="0"/>
              <a:t> </a:t>
            </a:r>
            <a:r>
              <a:rPr lang="ru-RU" sz="1400" dirty="0"/>
              <a:t>в упрощенном порядке, </a:t>
            </a:r>
            <a:r>
              <a:rPr lang="ru-RU" sz="1400" b="1" dirty="0"/>
              <a:t>в Личном кабинете </a:t>
            </a:r>
            <a:r>
              <a:rPr lang="ru-RU" sz="1400" dirty="0"/>
              <a:t>появится </a:t>
            </a:r>
            <a:r>
              <a:rPr lang="ru-RU" sz="1400" b="1" dirty="0" smtClean="0"/>
              <a:t>сообщение об этом </a:t>
            </a:r>
            <a:r>
              <a:rPr lang="ru-RU" sz="1400" dirty="0" smtClean="0"/>
              <a:t>с </a:t>
            </a:r>
            <a:r>
              <a:rPr lang="ru-RU" sz="1400" dirty="0"/>
              <a:t>указанием причин.</a:t>
            </a:r>
          </a:p>
        </p:txBody>
      </p:sp>
    </p:spTree>
    <p:extLst>
      <p:ext uri="{BB962C8B-B14F-4D97-AF65-F5344CB8AC3E}">
        <p14:creationId xmlns:p14="http://schemas.microsoft.com/office/powerpoint/2010/main" val="810258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619672" y="3291830"/>
            <a:ext cx="1728192" cy="50405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16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2096" t="141" r="10719" b="123"/>
          <a:stretch/>
        </p:blipFill>
        <p:spPr bwMode="auto">
          <a:xfrm>
            <a:off x="623888" y="578899"/>
            <a:ext cx="7488832" cy="43328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Овал 5"/>
          <p:cNvSpPr/>
          <p:nvPr/>
        </p:nvSpPr>
        <p:spPr>
          <a:xfrm>
            <a:off x="1358550" y="3435846"/>
            <a:ext cx="1800200" cy="504056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510047" y="1215285"/>
            <a:ext cx="1800200" cy="504056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555776" y="4227934"/>
            <a:ext cx="331236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131840" y="3723878"/>
            <a:ext cx="432048" cy="216024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617982" y="259764"/>
            <a:ext cx="60492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Личный кабинет налогоплательщика физического лица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2039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17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8138" t="3656" r="9944" b="5714"/>
          <a:stretch/>
        </p:blipFill>
        <p:spPr bwMode="auto">
          <a:xfrm>
            <a:off x="1150049" y="457553"/>
            <a:ext cx="6699885" cy="41694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1835696" y="2715766"/>
            <a:ext cx="5256583" cy="720080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713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18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0163" y="1481390"/>
            <a:ext cx="78639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Внесены изменения Федеральным законом </a:t>
            </a:r>
            <a:r>
              <a:rPr lang="ru-RU" sz="1400" dirty="0"/>
              <a:t>от 09.03.2022 </a:t>
            </a:r>
            <a:r>
              <a:rPr lang="ru-RU" sz="1400" dirty="0" smtClean="0"/>
              <a:t>№ 48-ФЗ – предусмотрен </a:t>
            </a:r>
            <a:r>
              <a:rPr lang="ru-RU" sz="1400" b="1" dirty="0" smtClean="0"/>
              <a:t>четвертый </a:t>
            </a:r>
            <a:r>
              <a:rPr lang="ru-RU" sz="1400" b="1" dirty="0"/>
              <a:t>этапе </a:t>
            </a:r>
            <a:r>
              <a:rPr lang="ru-RU" sz="1400" b="1" dirty="0" smtClean="0"/>
              <a:t>добровольного</a:t>
            </a:r>
            <a:r>
              <a:rPr lang="ru-RU" sz="1400" dirty="0" smtClean="0"/>
              <a:t> </a:t>
            </a:r>
            <a:r>
              <a:rPr lang="ru-RU" sz="1400" b="1" dirty="0" smtClean="0"/>
              <a:t>декларирования</a:t>
            </a:r>
            <a:r>
              <a:rPr lang="ru-RU" sz="1400" dirty="0" smtClean="0"/>
              <a:t> </a:t>
            </a:r>
            <a:r>
              <a:rPr lang="ru-RU" sz="1400" b="1" dirty="0" smtClean="0"/>
              <a:t>счетов </a:t>
            </a:r>
            <a:r>
              <a:rPr lang="ru-RU" sz="1400" b="1" dirty="0"/>
              <a:t>и </a:t>
            </a:r>
            <a:r>
              <a:rPr lang="ru-RU" sz="1400" b="1" dirty="0" smtClean="0"/>
              <a:t>активов 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593603"/>
            <a:ext cx="820891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chemeClr val="tx2"/>
                </a:solidFill>
              </a:rPr>
              <a:t>Федеральный закон </a:t>
            </a:r>
            <a:r>
              <a:rPr lang="ru-RU" sz="1500" b="1" dirty="0" smtClean="0">
                <a:solidFill>
                  <a:schemeClr val="tx2"/>
                </a:solidFill>
              </a:rPr>
              <a:t> от 08.06.2015 № 140-ФЗ «О </a:t>
            </a:r>
            <a:r>
              <a:rPr lang="ru-RU" sz="1500" b="1" dirty="0">
                <a:solidFill>
                  <a:schemeClr val="tx2"/>
                </a:solidFill>
              </a:rPr>
              <a:t>добровольном декларировании физическими лицами активов и счетов (вкладов) в банках и о внесении изменений в отдельные законодательные акты </a:t>
            </a:r>
            <a:r>
              <a:rPr lang="ru-RU" sz="1500" b="1" dirty="0" smtClean="0">
                <a:solidFill>
                  <a:schemeClr val="tx2"/>
                </a:solidFill>
              </a:rPr>
              <a:t>РФ». </a:t>
            </a:r>
            <a:endParaRPr lang="ru-RU" sz="1500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087393"/>
            <a:ext cx="82809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Также физические лица вправе задекларировать </a:t>
            </a:r>
            <a:r>
              <a:rPr lang="ru-RU" sz="1400" b="1" dirty="0"/>
              <a:t>наличные деньги </a:t>
            </a:r>
            <a:r>
              <a:rPr lang="ru-RU" sz="1400" dirty="0"/>
              <a:t>при условии, что положат их на счет в российском банке </a:t>
            </a:r>
            <a:r>
              <a:rPr lang="ru-RU" sz="1400" u="sng" dirty="0">
                <a:solidFill>
                  <a:schemeClr val="accent6">
                    <a:lumMod val="50000"/>
                  </a:schemeClr>
                </a:solidFill>
              </a:rPr>
              <a:t>в течение 30 дней со дня представления декларации.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3920" y="2734028"/>
            <a:ext cx="8036422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400" b="1" dirty="0" smtClean="0"/>
              <a:t>Добровольное декларирование </a:t>
            </a:r>
            <a:r>
              <a:rPr lang="ru-RU" sz="1400" dirty="0" smtClean="0"/>
              <a:t>- правовые </a:t>
            </a:r>
            <a:r>
              <a:rPr lang="ru-RU" sz="1400" dirty="0"/>
              <a:t>гарантии сохранности своего </a:t>
            </a:r>
            <a:r>
              <a:rPr lang="ru-RU" sz="1400" dirty="0" smtClean="0"/>
              <a:t>капитала, </a:t>
            </a:r>
            <a:r>
              <a:rPr lang="ru-RU" sz="1400" dirty="0"/>
              <a:t>в </a:t>
            </a:r>
            <a:r>
              <a:rPr lang="ru-RU" sz="1400" dirty="0" smtClean="0"/>
              <a:t>т.ч. </a:t>
            </a:r>
            <a:r>
              <a:rPr lang="ru-RU" sz="1400" dirty="0"/>
              <a:t>за пределами РФ, </a:t>
            </a:r>
            <a:r>
              <a:rPr lang="ru-RU" sz="1400" dirty="0" smtClean="0"/>
              <a:t>освобождение </a:t>
            </a:r>
            <a:r>
              <a:rPr lang="ru-RU" sz="1400" dirty="0"/>
              <a:t>от уголовной, административной и налоговой ответственности. </a:t>
            </a:r>
            <a:endParaRPr lang="ru-RU" sz="1400" dirty="0" smtClean="0"/>
          </a:p>
          <a:p>
            <a:pPr algn="ctr">
              <a:spcBef>
                <a:spcPts val="600"/>
              </a:spcBef>
            </a:pPr>
            <a:r>
              <a:rPr lang="ru-RU" sz="1400" b="1" dirty="0" smtClean="0"/>
              <a:t>Основным </a:t>
            </a:r>
            <a:r>
              <a:rPr lang="ru-RU" sz="1400" b="1" dirty="0"/>
              <a:t>условием </a:t>
            </a:r>
            <a:r>
              <a:rPr lang="ru-RU" sz="1400" dirty="0"/>
              <a:t>предоставления гарантий является </a:t>
            </a:r>
            <a:r>
              <a:rPr lang="ru-RU" sz="1400" u="sng" dirty="0">
                <a:solidFill>
                  <a:schemeClr val="accent6">
                    <a:lumMod val="50000"/>
                  </a:schemeClr>
                </a:solidFill>
              </a:rPr>
              <a:t>зачисление средств и финансовых активов на счета в российских банках и организациях финансового рынка</a:t>
            </a:r>
            <a:r>
              <a:rPr lang="ru-RU" sz="1400" u="sng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8033" y="4011910"/>
            <a:ext cx="79923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На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сайте ФНС России запущена </a:t>
            </a:r>
            <a:r>
              <a:rPr lang="ru-RU" sz="1400" b="1" u="sng" dirty="0">
                <a:solidFill>
                  <a:schemeClr val="accent6">
                    <a:lumMod val="50000"/>
                  </a:schemeClr>
                </a:solidFill>
              </a:rPr>
              <a:t>промостраница,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 где можно скачать декларацию, узнать, как правильно ее заполнить и другую полезную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информацию.</a:t>
            </a:r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725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19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81097"/>
            <a:ext cx="80942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Bef>
                <a:spcPts val="110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Промостраница по предоставлению спецдекларации на </a:t>
            </a:r>
            <a:r>
              <a:rPr lang="ru-RU" sz="1800" b="1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сайте ФНС </a:t>
            </a:r>
            <a:r>
              <a:rPr lang="ru-RU" sz="1800" b="1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России</a:t>
            </a:r>
            <a:endParaRPr lang="ru-RU" sz="1800" b="1" dirty="0">
              <a:solidFill>
                <a:schemeClr val="tx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298015" y="734588"/>
            <a:ext cx="4409951" cy="260096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4283968" y="1996943"/>
            <a:ext cx="4119519" cy="26772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198610" y="821369"/>
            <a:ext cx="33631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Декларация заполняется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400" b="1" u="sng" dirty="0">
                <a:solidFill>
                  <a:schemeClr val="accent3">
                    <a:lumMod val="50000"/>
                  </a:schemeClr>
                </a:solidFill>
              </a:rPr>
              <a:t>вручную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либо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 распечатывается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на принтере,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двухсторонняя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 печать </a:t>
            </a:r>
            <a:br>
              <a:rPr lang="ru-RU" sz="14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400" b="1" u="sng" dirty="0">
                <a:solidFill>
                  <a:schemeClr val="accent3">
                    <a:lumMod val="50000"/>
                  </a:schemeClr>
                </a:solidFill>
              </a:rPr>
              <a:t>не допускается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9773" y="3651870"/>
            <a:ext cx="396044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solidFill>
                  <a:schemeClr val="accent3">
                    <a:lumMod val="50000"/>
                  </a:schemeClr>
                </a:solidFill>
              </a:rPr>
              <a:t>Сдать декларацию можно </a:t>
            </a:r>
            <a:r>
              <a:rPr lang="ru-RU" sz="1300" b="1" u="sng" dirty="0">
                <a:solidFill>
                  <a:schemeClr val="accent3">
                    <a:lumMod val="50000"/>
                  </a:schemeClr>
                </a:solidFill>
              </a:rPr>
              <a:t>только лично </a:t>
            </a:r>
            <a:r>
              <a:rPr lang="ru-RU" sz="1300" dirty="0">
                <a:solidFill>
                  <a:schemeClr val="accent3">
                    <a:lumMod val="50000"/>
                  </a:schemeClr>
                </a:solidFill>
              </a:rPr>
              <a:t>в любом территориальном налоговом органе, а также в центральном аппарате ФНС России. </a:t>
            </a:r>
            <a:endParaRPr lang="ru-RU" sz="13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1300" dirty="0" smtClean="0">
                <a:solidFill>
                  <a:schemeClr val="accent3">
                    <a:lumMod val="50000"/>
                  </a:schemeClr>
                </a:solidFill>
              </a:rPr>
              <a:t>Декларации</a:t>
            </a:r>
            <a:r>
              <a:rPr lang="ru-RU" sz="1300" dirty="0">
                <a:solidFill>
                  <a:schemeClr val="accent3">
                    <a:lumMod val="50000"/>
                  </a:schemeClr>
                </a:solidFill>
              </a:rPr>
              <a:t>, отправленные </a:t>
            </a:r>
            <a:r>
              <a:rPr lang="ru-RU" sz="1300" b="1" u="sng" dirty="0">
                <a:solidFill>
                  <a:schemeClr val="accent3">
                    <a:lumMod val="50000"/>
                  </a:schemeClr>
                </a:solidFill>
              </a:rPr>
              <a:t>по почте, не принимаются.</a:t>
            </a:r>
          </a:p>
        </p:txBody>
      </p:sp>
    </p:spTree>
    <p:extLst>
      <p:ext uri="{BB962C8B-B14F-4D97-AF65-F5344CB8AC3E}">
        <p14:creationId xmlns:p14="http://schemas.microsoft.com/office/powerpoint/2010/main" val="1069554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316416" y="4437343"/>
            <a:ext cx="620370" cy="474071"/>
          </a:xfrm>
        </p:spPr>
        <p:txBody>
          <a:bodyPr/>
          <a:lstStyle/>
          <a:p>
            <a:pPr>
              <a:defRPr/>
            </a:pPr>
            <a:fld id="{84E1B3C2-7AE0-4C6C-9691-CB6BB781DB43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971600" y="1504952"/>
            <a:ext cx="6912768" cy="3227038"/>
          </a:xfrm>
          <a:prstGeom prst="flowChartAlternateProcess">
            <a:avLst/>
          </a:prstGeom>
          <a:solidFill>
            <a:srgbClr val="CCECFF">
              <a:alpha val="3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405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611220" y="558801"/>
            <a:ext cx="7632699" cy="946150"/>
          </a:xfrm>
        </p:spPr>
        <p:txBody>
          <a:bodyPr/>
          <a:lstStyle/>
          <a:p>
            <a:pPr algn="ctr"/>
            <a:r>
              <a:rPr lang="ru-RU" alt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Если налог исчисляется и уплачивается самостоятельно</a:t>
            </a:r>
            <a:r>
              <a:rPr lang="ru-RU" altLang="ru-RU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u="sng" dirty="0" smtClean="0">
                <a:solidFill>
                  <a:schemeClr val="accent2"/>
                </a:solidFill>
                <a:latin typeface="Times New Roman" panose="02020603050405020304" pitchFamily="18" charset="0"/>
              </a:rPr>
              <a:t>ОБЯЗАТЕЛЬНО</a:t>
            </a:r>
            <a:r>
              <a:rPr lang="ru-RU" altLang="ru-RU" sz="3200" u="sng" dirty="0">
                <a:latin typeface="Times New Roman" panose="02020603050405020304" pitchFamily="18" charset="0"/>
              </a:rPr>
              <a:t/>
            </a:r>
            <a:br>
              <a:rPr lang="ru-RU" altLang="ru-RU" sz="3200" u="sng" dirty="0">
                <a:latin typeface="Times New Roman" panose="02020603050405020304" pitchFamily="18" charset="0"/>
              </a:rPr>
            </a:br>
            <a:endParaRPr lang="ru-RU" altLang="ru-RU" sz="3000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71600" y="1851670"/>
            <a:ext cx="6696744" cy="1440160"/>
          </a:xfrm>
          <a:prstGeom prst="rect">
            <a:avLst/>
          </a:prstGeom>
        </p:spPr>
        <p:txBody>
          <a:bodyPr/>
          <a:lstStyle>
            <a:lvl1pPr marL="283135" indent="0" algn="l" defTabSz="812381" rtl="0" eaLnBrk="1" latinLnBrk="0" hangingPunct="1">
              <a:spcBef>
                <a:spcPct val="20000"/>
              </a:spcBef>
              <a:buFont typeface="+mj-lt"/>
              <a:buNone/>
              <a:defRPr sz="2400" b="0" i="0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283135" indent="0" algn="l" defTabSz="812381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555157" indent="-202775" algn="l" defTabSz="81238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280669" algn="just" defTabSz="812381" rtl="0" eaLnBrk="1" latinLnBrk="0" hangingPunct="1">
              <a:lnSpc>
                <a:spcPts val="1899"/>
              </a:lnSpc>
              <a:spcBef>
                <a:spcPts val="400"/>
              </a:spcBef>
              <a:buFont typeface="Arial" pitchFamily="34" charset="0"/>
              <a:buNone/>
              <a:tabLst/>
              <a:defRPr sz="1600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1117717" indent="0" algn="l" defTabSz="812381" rtl="0" eaLnBrk="1" latinLnBrk="0" hangingPunct="1">
              <a:lnSpc>
                <a:spcPts val="1800"/>
              </a:lnSpc>
              <a:spcBef>
                <a:spcPts val="400"/>
              </a:spcBef>
              <a:buFont typeface="Arial" pitchFamily="34" charset="0"/>
              <a:buNone/>
              <a:defRPr sz="1400" b="0" i="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2234046" indent="-203097" algn="l" defTabSz="81238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40235" indent="-203097" algn="l" defTabSz="81238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6425" indent="-203097" algn="l" defTabSz="81238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52614" indent="-203097" algn="l" defTabSz="81238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fontAlgn="auto">
              <a:spcAft>
                <a:spcPts val="0"/>
              </a:spcAft>
              <a:buClr>
                <a:schemeClr val="tx1"/>
              </a:buClr>
            </a:pPr>
            <a:r>
              <a:rPr lang="ru-RU" altLang="ru-RU" sz="2000" b="1" dirty="0" smtClean="0"/>
              <a:t>1. Подать </a:t>
            </a:r>
            <a:r>
              <a:rPr lang="ru-RU" altLang="ru-RU" sz="2000" b="1" dirty="0"/>
              <a:t>в налоговый </a:t>
            </a:r>
            <a:r>
              <a:rPr lang="ru-RU" altLang="ru-RU" sz="2000" b="1" dirty="0" smtClean="0"/>
              <a:t>орган </a:t>
            </a:r>
            <a:r>
              <a:rPr lang="ru-RU" altLang="ru-RU" sz="2000" b="1" i="1" dirty="0" smtClean="0"/>
              <a:t>по месту жительства</a:t>
            </a:r>
            <a:r>
              <a:rPr lang="ru-RU" altLang="ru-RU" sz="2000" b="1" dirty="0" smtClean="0"/>
              <a:t> налоговую 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декларацию</a:t>
            </a:r>
            <a:r>
              <a:rPr lang="ru-RU" altLang="ru-RU" sz="2000" b="1" dirty="0" smtClean="0"/>
              <a:t> по форме 3-НДФЛ </a:t>
            </a:r>
            <a:r>
              <a:rPr lang="ru-RU" altLang="ru-RU" sz="2000" b="1" i="1" dirty="0" smtClean="0">
                <a:solidFill>
                  <a:srgbClr val="FF0000"/>
                </a:solidFill>
              </a:rPr>
              <a:t>не позднее 30 апреля </a:t>
            </a:r>
            <a:r>
              <a:rPr lang="ru-RU" altLang="ru-RU" sz="2000" b="1" dirty="0" smtClean="0"/>
              <a:t>года, следующего за годом получения дохода</a:t>
            </a:r>
            <a:r>
              <a:rPr lang="en-US" altLang="ru-RU" sz="2000" b="1" dirty="0" smtClean="0"/>
              <a:t> </a:t>
            </a:r>
            <a:r>
              <a:rPr lang="ru-RU" altLang="ru-RU" sz="2000" dirty="0" smtClean="0"/>
              <a:t/>
            </a:r>
            <a:br>
              <a:rPr lang="ru-RU" altLang="ru-RU" sz="2000" dirty="0" smtClean="0"/>
            </a:br>
            <a:r>
              <a:rPr lang="en-US" altLang="ru-RU" sz="2000" dirty="0" smtClean="0"/>
              <a:t>(</a:t>
            </a:r>
            <a:r>
              <a:rPr lang="ru-RU" altLang="ru-RU" sz="2000" dirty="0" smtClean="0"/>
              <a:t>п. 1 ст. 229 НК РФ</a:t>
            </a:r>
            <a:r>
              <a:rPr lang="en-US" altLang="ru-RU" sz="2000" dirty="0" smtClean="0"/>
              <a:t>)</a:t>
            </a:r>
            <a:endParaRPr lang="ru-RU" altLang="ru-RU" sz="2000" dirty="0" smtClean="0"/>
          </a:p>
          <a:p>
            <a:pPr marL="0" algn="ctr" fontAlgn="auto">
              <a:spcAft>
                <a:spcPts val="0"/>
              </a:spcAft>
              <a:buClr>
                <a:schemeClr val="tx1"/>
              </a:buClr>
            </a:pPr>
            <a:r>
              <a:rPr lang="ru-RU" altLang="ru-RU" sz="2000" b="1" dirty="0" smtClean="0">
                <a:solidFill>
                  <a:srgbClr val="00B050"/>
                </a:solidFill>
              </a:rPr>
              <a:t>В 2022 году – не позднее 04.05.2022 года</a:t>
            </a:r>
          </a:p>
          <a:p>
            <a:pPr marL="0" algn="ctr" fontAlgn="auto">
              <a:spcAft>
                <a:spcPts val="0"/>
              </a:spcAft>
              <a:buClr>
                <a:schemeClr val="tx1"/>
              </a:buClr>
            </a:pPr>
            <a:endParaRPr lang="ru-RU" altLang="ru-RU" sz="800" dirty="0" smtClean="0"/>
          </a:p>
          <a:p>
            <a:pPr marL="457200" indent="-457200" algn="ctr" fontAlgn="auto">
              <a:spcAft>
                <a:spcPts val="0"/>
              </a:spcAft>
              <a:buClr>
                <a:schemeClr val="tx1"/>
              </a:buClr>
            </a:pPr>
            <a:r>
              <a:rPr lang="ru-RU" altLang="ru-RU" sz="2000" b="1" dirty="0" smtClean="0"/>
              <a:t>2. Уплатить исчисленную сумму НДФЛ </a:t>
            </a:r>
            <a:br>
              <a:rPr lang="ru-RU" altLang="ru-RU" sz="2000" b="1" dirty="0" smtClean="0"/>
            </a:br>
            <a:r>
              <a:rPr lang="ru-RU" altLang="ru-RU" sz="2000" b="1" dirty="0" smtClean="0">
                <a:solidFill>
                  <a:srgbClr val="FF0000"/>
                </a:solidFill>
              </a:rPr>
              <a:t>не позднее 15 июля </a:t>
            </a:r>
            <a:r>
              <a:rPr lang="ru-RU" altLang="ru-RU" sz="2000" b="1" dirty="0" smtClean="0"/>
              <a:t>года, следующего за годом получения дохода</a:t>
            </a:r>
            <a:r>
              <a:rPr lang="ru-RU" altLang="ru-RU" sz="2000" dirty="0" smtClean="0"/>
              <a:t> (п.4 ст. 228 НК РФ)</a:t>
            </a:r>
          </a:p>
          <a:p>
            <a:pPr marL="457200" indent="-457200" algn="ctr" fontAlgn="auto">
              <a:spcAft>
                <a:spcPts val="0"/>
              </a:spcAft>
              <a:buClr>
                <a:schemeClr val="tx1"/>
              </a:buClr>
            </a:pPr>
            <a:endParaRPr lang="ru-RU" altLang="ru-RU" sz="1500" dirty="0"/>
          </a:p>
        </p:txBody>
      </p:sp>
    </p:spTree>
    <p:extLst>
      <p:ext uri="{BB962C8B-B14F-4D97-AF65-F5344CB8AC3E}">
        <p14:creationId xmlns:p14="http://schemas.microsoft.com/office/powerpoint/2010/main" val="378993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38344" y="6853536"/>
            <a:ext cx="1533220" cy="289847"/>
          </a:xfrm>
          <a:prstGeom prst="rect">
            <a:avLst/>
          </a:prstGeom>
        </p:spPr>
        <p:txBody>
          <a:bodyPr wrap="none" lIns="104162" tIns="52082" rIns="104162" bIns="52082">
            <a:spAutoFit/>
          </a:bodyPr>
          <a:lstStyle/>
          <a:p>
            <a:pPr algn="ctr" defTabSz="10160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white"/>
                </a:solidFill>
                <a:latin typeface="Calibri"/>
                <a:cs typeface="Arial" pitchFamily="34" charset="0"/>
              </a:rPr>
              <a:t>30 января 2015 года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700807" y="2643766"/>
            <a:ext cx="7874827" cy="864095"/>
          </a:xfrm>
        </p:spPr>
        <p:txBody>
          <a:bodyPr rtlCol="0">
            <a:noAutofit/>
          </a:bodyPr>
          <a:lstStyle/>
          <a:p>
            <a:pPr lvl="0"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БЛАГОДАРЮ 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ЗА 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ВНИМАНИЕ!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946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E1B3C2-7AE0-4C6C-9691-CB6BB781DB43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31143"/>
            <a:ext cx="8136904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43056" fontAlgn="auto"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Гражданам больше не нужно сдавать налоговую декларацию,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Arial" pitchFamily="34" charset="0"/>
            </a:endParaRPr>
          </a:p>
          <a:p>
            <a:pPr algn="ctr" defTabSz="1043056" fontAlgn="auto">
              <a:spcAft>
                <a:spcPts val="0"/>
              </a:spcAf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если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их доход от продажи недвижимого имущества не превышает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1 млн.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рублей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и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иного имущества –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250,0 тыс.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рублей. </a:t>
            </a:r>
          </a:p>
          <a:p>
            <a:pPr algn="ctr" defTabSz="1043056" fontAlgn="auto">
              <a:spcAft>
                <a:spcPts val="0"/>
              </a:spcAft>
            </a:pPr>
            <a:endParaRPr lang="ru-RU" sz="8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Arial" pitchFamily="34" charset="0"/>
            </a:endParaRPr>
          </a:p>
          <a:p>
            <a:pPr algn="ctr" defTabSz="1043056" fontAlgn="auto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Меняется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 представления гражданами декларации по форме 3-НДФЛ при продаже недорогого недвижимого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имущества (</a:t>
            </a:r>
            <a:r>
              <a:rPr lang="ru-RU" sz="12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Федеральным законом </a:t>
            </a:r>
            <a:r>
              <a:rPr lang="ru-RU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02.07.2021 </a:t>
            </a:r>
            <a:r>
              <a:rPr lang="ru-RU" sz="12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 305-ФЗ внесены изменения </a:t>
            </a:r>
            <a:r>
              <a:rPr lang="ru-RU" sz="12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п.4 ст. 229 НК РФ).</a:t>
            </a:r>
            <a:endParaRPr lang="ru-RU" sz="12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>
              <a:spcBef>
                <a:spcPts val="600"/>
              </a:spcBef>
              <a:spcAft>
                <a:spcPts val="0"/>
              </a:spcAft>
            </a:pPr>
            <a:r>
              <a:rPr lang="ru-RU" sz="13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Физлицам </a:t>
            </a:r>
            <a:r>
              <a:rPr lang="ru-RU" sz="13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больше не нужно будет подавать </a:t>
            </a:r>
            <a:r>
              <a:rPr lang="ru-RU" sz="13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налоговую </a:t>
            </a:r>
            <a:r>
              <a:rPr lang="ru-RU" sz="13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декларацию при продаже </a:t>
            </a:r>
            <a:r>
              <a:rPr lang="ru-RU" sz="1350" b="1" u="sn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недвижимого имущества </a:t>
            </a:r>
            <a:r>
              <a:rPr lang="ru-RU" sz="13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(жилых домов, квартир, комнат, садовых домов или земельных участков) на </a:t>
            </a:r>
            <a:r>
              <a:rPr lang="ru-RU" sz="13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5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сумму </a:t>
            </a:r>
            <a:r>
              <a:rPr lang="ru-RU" sz="135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1 </a:t>
            </a:r>
            <a:r>
              <a:rPr lang="ru-RU" sz="135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  <a:r>
              <a:rPr lang="ru-RU" sz="135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5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35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иного имущества </a:t>
            </a:r>
            <a:r>
              <a:rPr lang="ru-RU" sz="13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(транспорта, гаражей и т.д.) - </a:t>
            </a:r>
            <a:r>
              <a:rPr lang="ru-RU" sz="135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250 тыс. </a:t>
            </a:r>
            <a:r>
              <a:rPr lang="ru-RU" sz="135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r>
              <a:rPr lang="ru-RU" sz="135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35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>
              <a:spcBef>
                <a:spcPts val="600"/>
              </a:spcBef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Указанные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суммы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соответствуют размерам имущественных налоговых вычетов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(ИНВ). </a:t>
            </a:r>
          </a:p>
          <a:p>
            <a:pPr indent="342900" algn="ctr">
              <a:spcBef>
                <a:spcPts val="600"/>
              </a:spcBef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этом,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доходы от продажи объектов </a:t>
            </a:r>
            <a:r>
              <a:rPr 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превышают размер </a:t>
            </a:r>
            <a:r>
              <a:rPr lang="ru-RU" sz="1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ИНВ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обязанность по предоставлению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налоговой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декларации по форме 3-НДФЛ </a:t>
            </a:r>
            <a:r>
              <a:rPr 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сохраняется.</a:t>
            </a:r>
          </a:p>
          <a:p>
            <a:pPr indent="342900" algn="just">
              <a:spcAft>
                <a:spcPts val="0"/>
              </a:spcAft>
            </a:pPr>
            <a:endParaRPr lang="ru-RU" sz="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нововведения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распространяются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лиц, продавших имущество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налогового периода 2021 года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42900" algn="just">
              <a:spcAft>
                <a:spcPts val="0"/>
              </a:spcAft>
            </a:pPr>
            <a:endParaRPr lang="ru-RU" sz="8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043056" fontAlgn="auto">
              <a:lnSpc>
                <a:spcPct val="10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ВНИМАНИЕ!!!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1. Если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доходы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продажи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объекта недвижимого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имущества меньше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 чем кадастровая стоимость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БАЗА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для налогообложения принимается равной </a:t>
            </a:r>
          </a:p>
          <a:p>
            <a:pPr algn="ctr" defTabSz="1043056" fontAlgn="auto">
              <a:lnSpc>
                <a:spcPct val="105000"/>
              </a:lnSpc>
              <a:spcAft>
                <a:spcPts val="0"/>
              </a:spcAft>
            </a:pPr>
            <a:r>
              <a:rPr lang="ru-RU" sz="1400" b="1" u="sn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кадастровой стоимости, умноженной на понижающий коэффициент 0,7 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(п.2 ст. 214.10 НК РФ)</a:t>
            </a:r>
          </a:p>
          <a:p>
            <a:pPr algn="ctr" defTabSz="1043056" fontAlgn="auto">
              <a:lnSpc>
                <a:spcPct val="105000"/>
              </a:lnSpc>
              <a:spcAft>
                <a:spcPts val="0"/>
              </a:spcAft>
            </a:pP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2. При </a:t>
            </a:r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продаже доли </a:t>
            </a:r>
            <a:r>
              <a:rPr lang="ru-RU" sz="1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размер </a:t>
            </a:r>
            <a:r>
              <a:rPr lang="ru-RU" sz="1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ИНВ </a:t>
            </a:r>
            <a:r>
              <a:rPr lang="ru-RU" sz="1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соответствует этой доле –</a:t>
            </a:r>
            <a:r>
              <a:rPr lang="ru-RU" sz="1400" b="1" u="sng" dirty="0">
                <a:solidFill>
                  <a:srgbClr val="FF21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u="sng" dirty="0">
                <a:latin typeface="Times New Roman" pitchFamily="18" charset="0"/>
                <a:cs typeface="Times New Roman" pitchFamily="18" charset="0"/>
              </a:rPr>
              <a:t>абз.3 п. 2 ст. 220 НК РФ</a:t>
            </a:r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ctr" defTabSz="1043056" fontAlgn="auto">
              <a:lnSpc>
                <a:spcPct val="105000"/>
              </a:lnSpc>
              <a:spcAft>
                <a:spcPts val="0"/>
              </a:spcAft>
            </a:pPr>
            <a:endParaRPr lang="ru-RU" sz="1400" b="1" u="sng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662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89" y="367196"/>
            <a:ext cx="7356511" cy="692386"/>
          </a:xfrm>
        </p:spPr>
        <p:txBody>
          <a:bodyPr/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Освобождение от налогообложения налогоплательщиков, являющихся родителями (усыновителями) не менее двух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детей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–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п. 2.1 ст. 217.1 НК РФ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/>
            </a:r>
            <a:b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600" b="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(с налогового периода 2021 года).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E1B3C2-7AE0-4C6C-9691-CB6BB781DB43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131590"/>
            <a:ext cx="8000553" cy="3750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Доход </a:t>
            </a:r>
            <a:r>
              <a:rPr lang="ru-RU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от продажи </a:t>
            </a:r>
            <a:r>
              <a:rPr lang="ru-RU" sz="1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жилой недвижимости освобождается </a:t>
            </a:r>
            <a:r>
              <a:rPr lang="ru-RU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от налогообложения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независимо от 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срока её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нахождения в собственности 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налогоплательщика</a:t>
            </a:r>
            <a:r>
              <a:rPr lang="ru-RU" sz="1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ru-RU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если одновременно соблюдаются следующие условия</a:t>
            </a:r>
            <a:r>
              <a:rPr lang="ru-RU" sz="1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налогоплательщик 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(или) его супруг (супруга) являются родителями (усыновителями) не менее двух детей, не достигших возраста 18 лет (24 лет, если дети являются обучающимися по очной форме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обучения), 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 налогоплательщик является одним из указанных детей.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 детей 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целей настоящего пункта определяется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дату государственной регистрации перехода права собственности от налогоплательщика к покупателю;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календарном году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котором осуществлена государственная регистрация перехода права собственности от налогоплательщика к покупателю на проданное жилое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помещение,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либо не позднее 30 апреля следующего календарного года 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налогоплательщиком (членами его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семьи) 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приобретено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иное жилое помещение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общая площадь приобретенного жилого помещения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 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его кадастровая стоимость, определяемые с учетом совокупного размера долей налогоплательщика и членов его семьи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превышает соответственно общую площадь в проданном жилом помещении 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 его кадастровую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стоимость;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налогоплательщику, его супругу (супруге), его детям 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дату государственной регистрации перехода права собственности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проданное жилое помещение 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принадлежит в совокупности более 50 процентов в праве собственности на иное жилое 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помещение с общей площадью, превышающей общую площадь в приобретенном жилом помещении, независимо от размера приобретаемой доли налогоплательщика в соответствующем праве собственности.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944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719572" y="1345252"/>
            <a:ext cx="7776864" cy="115212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E1B3C2-7AE0-4C6C-9691-CB6BB781DB43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3241" y="1417260"/>
            <a:ext cx="74811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solidFill>
                  <a:srgbClr val="005AA9"/>
                </a:solidFill>
                <a:latin typeface="+mj-lt"/>
              </a:rPr>
              <a:t>В соответствии с Федеральным </a:t>
            </a:r>
            <a:r>
              <a:rPr lang="ru-RU" sz="1800" dirty="0">
                <a:solidFill>
                  <a:srgbClr val="005AA9"/>
                </a:solidFill>
                <a:latin typeface="+mj-lt"/>
              </a:rPr>
              <a:t>законом от 29.09.2019 № 325-ФЗ </a:t>
            </a:r>
            <a:r>
              <a:rPr lang="ru-RU" sz="1800" dirty="0" smtClean="0">
                <a:solidFill>
                  <a:srgbClr val="005AA9"/>
                </a:solidFill>
                <a:latin typeface="+mj-lt"/>
              </a:rPr>
              <a:t/>
            </a:r>
            <a:br>
              <a:rPr lang="ru-RU" sz="1800" dirty="0" smtClean="0">
                <a:solidFill>
                  <a:srgbClr val="005AA9"/>
                </a:solidFill>
                <a:latin typeface="+mj-lt"/>
              </a:rPr>
            </a:br>
            <a:r>
              <a:rPr lang="ru-RU" sz="1800" dirty="0" smtClean="0">
                <a:solidFill>
                  <a:srgbClr val="005AA9"/>
                </a:solidFill>
                <a:latin typeface="+mj-lt"/>
              </a:rPr>
              <a:t>«О внесении изменений в части первую и вторую НК РФ» пункт 1 статьи </a:t>
            </a:r>
            <a:r>
              <a:rPr lang="ru-RU" sz="1800" dirty="0">
                <a:solidFill>
                  <a:srgbClr val="005AA9"/>
                </a:solidFill>
                <a:latin typeface="+mj-lt"/>
              </a:rPr>
              <a:t>88 НК </a:t>
            </a:r>
            <a:r>
              <a:rPr lang="ru-RU" sz="1800" dirty="0" smtClean="0">
                <a:solidFill>
                  <a:srgbClr val="005AA9"/>
                </a:solidFill>
                <a:latin typeface="+mj-lt"/>
              </a:rPr>
              <a:t>РФ дополнен </a:t>
            </a:r>
            <a:r>
              <a:rPr lang="ru-RU" sz="1800" b="1" dirty="0" smtClean="0">
                <a:solidFill>
                  <a:srgbClr val="005AA9"/>
                </a:solidFill>
                <a:latin typeface="+mj-lt"/>
              </a:rPr>
              <a:t>подпунктом </a:t>
            </a:r>
            <a:r>
              <a:rPr lang="ru-RU" sz="1800" b="1" dirty="0">
                <a:solidFill>
                  <a:srgbClr val="005AA9"/>
                </a:solidFill>
                <a:latin typeface="+mj-lt"/>
              </a:rPr>
              <a:t>1.2 </a:t>
            </a:r>
            <a:r>
              <a:rPr lang="ru-RU" sz="1800" dirty="0" smtClean="0">
                <a:solidFill>
                  <a:srgbClr val="005AA9"/>
                </a:solidFill>
                <a:latin typeface="+mj-lt"/>
              </a:rPr>
              <a:t>(</a:t>
            </a:r>
            <a:r>
              <a:rPr lang="ru-RU" sz="1400" i="1" dirty="0" smtClean="0">
                <a:solidFill>
                  <a:srgbClr val="005AA9"/>
                </a:solidFill>
                <a:latin typeface="+mj-lt"/>
              </a:rPr>
              <a:t>применяется </a:t>
            </a:r>
            <a:r>
              <a:rPr lang="ru-RU" sz="1400" i="1" dirty="0">
                <a:solidFill>
                  <a:srgbClr val="005AA9"/>
                </a:solidFill>
                <a:latin typeface="+mj-lt"/>
              </a:rPr>
              <a:t>с  01.01.2021</a:t>
            </a:r>
            <a:r>
              <a:rPr lang="ru-RU" sz="1800" dirty="0">
                <a:solidFill>
                  <a:srgbClr val="005AA9"/>
                </a:solidFill>
                <a:latin typeface="+mj-lt"/>
              </a:rPr>
              <a:t>). </a:t>
            </a:r>
            <a:endParaRPr lang="ru-RU" sz="1800" dirty="0">
              <a:solidFill>
                <a:srgbClr val="005AA9"/>
              </a:solidFill>
              <a:latin typeface="+mj-lt"/>
              <a:hlinkClick r:id="rId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392561"/>
            <a:ext cx="77845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Камеральная налоговая проверка </a:t>
            </a:r>
            <a:endParaRPr lang="ru-RU" sz="2200" b="1" dirty="0" smtClean="0">
              <a:solidFill>
                <a:schemeClr val="tx2"/>
              </a:solidFill>
              <a:latin typeface="Times New Roman" panose="02020603050405020304" pitchFamily="18" charset="0"/>
              <a:ea typeface="+mj-ea"/>
              <a:cs typeface="Arial" pitchFamily="34" charset="0"/>
            </a:endParaRPr>
          </a:p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без 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Arial" pitchFamily="34" charset="0"/>
              </a:rPr>
              <a:t>представления декларации 3-НДФЛ.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680630"/>
            <a:ext cx="75608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1.2.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случае, </a:t>
            </a:r>
            <a:r>
              <a:rPr lang="ru-RU" sz="1400" b="1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налоговая декларация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отношении доходов, полученных налогоплательщиком от продажи либо в результате дарения недвижимого имущества,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400" b="1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представлена в налоговый орган в установленный срок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камеральная налоговая проверка проводится на основе имеющихся у налоговых органов документов (информации) о таком налогоплательщике и об указанных доходах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spcAft>
                <a:spcPts val="0"/>
              </a:spcAft>
            </a:pP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Применяются  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меры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ответственности, предусмотренные 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статьями 119 и 122 НК РФ </a:t>
            </a:r>
            <a:b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учетом обстоятельств, смягчающих 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ответственность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совершение налогового 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правонарушения – статьи 112 и 114 НК РФ).</a:t>
            </a:r>
            <a:endParaRPr lang="ru-RU" sz="10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506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68165"/>
            <a:ext cx="8352928" cy="832593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Arial" pitchFamily="34" charset="0"/>
              </a:rPr>
              <a:t>О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Arial" pitchFamily="34" charset="0"/>
              </a:rPr>
              <a:t>собенности исчисления налогооблагаемой базы при получении дохода от продажи недвижимого имущества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C04AE3-E534-4CC9-9485-637EF95E0D1F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563638"/>
            <a:ext cx="91440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707654"/>
            <a:ext cx="91440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1427" y="1851670"/>
            <a:ext cx="914400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0639" y="1384422"/>
            <a:ext cx="7935688" cy="16093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vert="horz" wrap="none" lIns="104306" tIns="52153" rIns="104306" bIns="52153" rtlCol="0" anchor="ctr">
            <a:normAutofit fontScale="92500" lnSpcReduction="20000"/>
          </a:bodyPr>
          <a:lstStyle/>
          <a:p>
            <a:pPr algn="ctr" defTabSz="1043056" fontAlgn="auto">
              <a:lnSpc>
                <a:spcPct val="125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+mj-ea"/>
                <a:cs typeface="Times New Roman" pitchFamily="18" charset="0"/>
              </a:rPr>
              <a:t>При определении налоговой базы доходы налогоплательщика при получении в порядке </a:t>
            </a:r>
            <a:r>
              <a:rPr lang="ru-RU" sz="1400" b="1" u="sng" dirty="0">
                <a:solidFill>
                  <a:srgbClr val="FF2121"/>
                </a:solidFill>
                <a:latin typeface="Times New Roman" pitchFamily="18" charset="0"/>
                <a:cs typeface="Times New Roman" pitchFamily="18" charset="0"/>
              </a:rPr>
              <a:t>дарения</a:t>
            </a:r>
            <a:r>
              <a:rPr lang="ru-RU" sz="1400" b="1" dirty="0">
                <a:solidFill>
                  <a:srgbClr val="FF21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defTabSz="1043056" fontAlgn="auto">
              <a:lnSpc>
                <a:spcPct val="125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+mj-ea"/>
                <a:cs typeface="Times New Roman" pitchFamily="18" charset="0"/>
              </a:rPr>
              <a:t>объекта недвижимого имущества принимаются </a:t>
            </a:r>
            <a:r>
              <a:rPr lang="ru-RU" sz="1400" b="1" dirty="0">
                <a:solidFill>
                  <a:srgbClr val="FF212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равными кадастровой стоимости</a:t>
            </a:r>
          </a:p>
          <a:p>
            <a:pPr algn="ctr" defTabSz="1043056" fontAlgn="auto">
              <a:lnSpc>
                <a:spcPct val="125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+mj-ea"/>
                <a:cs typeface="Times New Roman" pitchFamily="18" charset="0"/>
              </a:rPr>
              <a:t>       этого объекта, внесенной в Единый государственный реестр недвижимости и подлежащей</a:t>
            </a:r>
          </a:p>
          <a:p>
            <a:pPr algn="ctr" defTabSz="1043056" fontAlgn="auto">
              <a:lnSpc>
                <a:spcPct val="125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+mj-ea"/>
                <a:cs typeface="Times New Roman" pitchFamily="18" charset="0"/>
              </a:rPr>
              <a:t>       применению с 1 января года, в котором зарегистрирован переход права собственности или</a:t>
            </a:r>
          </a:p>
          <a:p>
            <a:pPr algn="ctr" defTabSz="1043056" fontAlgn="auto">
              <a:lnSpc>
                <a:spcPct val="125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+mj-ea"/>
                <a:cs typeface="Times New Roman" pitchFamily="18" charset="0"/>
              </a:rPr>
              <a:t>       на дату его постановки на </a:t>
            </a: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учет </a:t>
            </a:r>
            <a:r>
              <a:rPr lang="ru-RU" sz="14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+mj-ea"/>
                <a:cs typeface="Times New Roman" pitchFamily="18" charset="0"/>
              </a:rPr>
              <a:t>(в случае образования этого объекта недвижимого </a:t>
            </a:r>
            <a:endParaRPr lang="ru-RU" sz="14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defTabSz="1043056" fontAlgn="auto">
              <a:lnSpc>
                <a:spcPct val="12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itchFamily="18" charset="0"/>
                <a:ea typeface="+mj-ea"/>
                <a:cs typeface="Times New Roman" pitchFamily="18" charset="0"/>
              </a:rPr>
              <a:t>имущества </a:t>
            </a:r>
            <a:r>
              <a:rPr lang="ru-RU" sz="1400" dirty="0">
                <a:latin typeface="Times New Roman" pitchFamily="18" charset="0"/>
                <a:ea typeface="+mj-ea"/>
                <a:cs typeface="Times New Roman" pitchFamily="18" charset="0"/>
              </a:rPr>
              <a:t>в течение налогового периода - кадастровой стоимости этого объекта, </a:t>
            </a:r>
            <a:endParaRPr lang="ru-RU" sz="14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defTabSz="1043056" fontAlgn="auto">
              <a:lnSpc>
                <a:spcPct val="12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itchFamily="18" charset="0"/>
                <a:ea typeface="+mj-ea"/>
                <a:cs typeface="Times New Roman" pitchFamily="18" charset="0"/>
              </a:rPr>
              <a:t>определенной </a:t>
            </a:r>
            <a:r>
              <a:rPr lang="ru-RU" sz="1400" dirty="0">
                <a:latin typeface="Times New Roman" pitchFamily="18" charset="0"/>
                <a:ea typeface="+mj-ea"/>
                <a:cs typeface="Times New Roman" pitchFamily="18" charset="0"/>
              </a:rPr>
              <a:t>на дату его постановки на государственный кадастровый учет) </a:t>
            </a:r>
            <a:r>
              <a:rPr lang="ru-RU" sz="1400" b="1" dirty="0"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п.6 ст. 214.10 НК РФ)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1093" y="3077414"/>
            <a:ext cx="7935687" cy="158256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vert="horz" wrap="none" lIns="104306" tIns="52153" rIns="104306" bIns="52153" rtlCol="0" anchor="ctr">
            <a:noAutofit/>
          </a:bodyPr>
          <a:lstStyle/>
          <a:p>
            <a:pPr algn="ctr" defTabSz="1043056" fontAlgn="auto">
              <a:lnSpc>
                <a:spcPct val="105000"/>
              </a:lnSpc>
              <a:spcAft>
                <a:spcPts val="0"/>
              </a:spcAft>
            </a:pPr>
            <a:r>
              <a:rPr lang="ru-RU" sz="1300" b="1" dirty="0">
                <a:latin typeface="Times New Roman" pitchFamily="18" charset="0"/>
                <a:ea typeface="+mj-ea"/>
                <a:cs typeface="Times New Roman" pitchFamily="18" charset="0"/>
              </a:rPr>
              <a:t>В случае, если доходы налогоплательщика от </a:t>
            </a:r>
            <a:r>
              <a:rPr lang="ru-RU" sz="1300" b="1" u="sng" dirty="0">
                <a:solidFill>
                  <a:srgbClr val="FF2121"/>
                </a:solidFill>
                <a:latin typeface="Times New Roman" pitchFamily="18" charset="0"/>
                <a:cs typeface="Times New Roman" pitchFamily="18" charset="0"/>
              </a:rPr>
              <a:t>продажи</a:t>
            </a:r>
            <a:r>
              <a:rPr lang="ru-RU" sz="1300" b="1" dirty="0">
                <a:latin typeface="Times New Roman" pitchFamily="18" charset="0"/>
                <a:ea typeface="+mj-ea"/>
                <a:cs typeface="Times New Roman" pitchFamily="18" charset="0"/>
              </a:rPr>
              <a:t> объекта недвижимого имущества</a:t>
            </a:r>
          </a:p>
          <a:p>
            <a:pPr algn="ctr" defTabSz="1043056" fontAlgn="auto">
              <a:lnSpc>
                <a:spcPct val="105000"/>
              </a:lnSpc>
              <a:spcAft>
                <a:spcPts val="0"/>
              </a:spcAft>
            </a:pPr>
            <a:r>
              <a:rPr lang="ru-RU" sz="1300" b="1" dirty="0">
                <a:latin typeface="Times New Roman" pitchFamily="18" charset="0"/>
                <a:ea typeface="+mj-ea"/>
                <a:cs typeface="Times New Roman" pitchFamily="18" charset="0"/>
              </a:rPr>
              <a:t>      меньше, чем кадастровая стоимость этого объекта, то доходы от продажи этого объекта</a:t>
            </a:r>
          </a:p>
          <a:p>
            <a:pPr algn="ctr" defTabSz="1043056" fontAlgn="auto">
              <a:lnSpc>
                <a:spcPct val="105000"/>
              </a:lnSpc>
              <a:spcAft>
                <a:spcPts val="0"/>
              </a:spcAft>
            </a:pPr>
            <a:r>
              <a:rPr lang="ru-RU" sz="1300" b="1" dirty="0">
                <a:latin typeface="Times New Roman" pitchFamily="18" charset="0"/>
                <a:ea typeface="+mj-ea"/>
                <a:cs typeface="Times New Roman" pitchFamily="18" charset="0"/>
              </a:rPr>
              <a:t>      недвижимого имущества принимаются равными кадастровой стоимости этого объекта</a:t>
            </a:r>
          </a:p>
          <a:p>
            <a:pPr algn="ctr" defTabSz="1043056" fontAlgn="auto">
              <a:lnSpc>
                <a:spcPct val="125000"/>
              </a:lnSpc>
              <a:spcAft>
                <a:spcPts val="0"/>
              </a:spcAft>
            </a:pPr>
            <a:r>
              <a:rPr lang="ru-RU" sz="1300" b="1" dirty="0">
                <a:latin typeface="Times New Roman" pitchFamily="18" charset="0"/>
                <a:ea typeface="+mj-ea"/>
                <a:cs typeface="Times New Roman" pitchFamily="18" charset="0"/>
              </a:rPr>
              <a:t>      недвижимого имущества, умноженной на понижающий коэффициент </a:t>
            </a:r>
            <a:r>
              <a:rPr lang="ru-RU" sz="13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0,7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(в случае образования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этого объекта недвижимого имущества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течение налогового периода - кадастровой стоимости этого объекта,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определенной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дату его постановки на государственный кадастровый учет)</a:t>
            </a:r>
            <a:r>
              <a:rPr lang="ru-RU" sz="13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(</a:t>
            </a:r>
            <a:r>
              <a:rPr lang="ru-RU" sz="1300" b="1" dirty="0">
                <a:latin typeface="Times New Roman" pitchFamily="18" charset="0"/>
                <a:ea typeface="+mj-ea"/>
                <a:cs typeface="Times New Roman" pitchFamily="18" charset="0"/>
              </a:rPr>
              <a:t>п.2 ст. 214.10 НК РФ)</a:t>
            </a:r>
          </a:p>
        </p:txBody>
      </p:sp>
    </p:spTree>
    <p:extLst>
      <p:ext uri="{BB962C8B-B14F-4D97-AF65-F5344CB8AC3E}">
        <p14:creationId xmlns:p14="http://schemas.microsoft.com/office/powerpoint/2010/main" val="13983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11509"/>
            <a:ext cx="7343979" cy="576065"/>
          </a:xfrm>
        </p:spPr>
        <p:txBody>
          <a:bodyPr/>
          <a:lstStyle/>
          <a:p>
            <a:pPr algn="ctr" defTabSz="801634" fontAlgn="base">
              <a:spcAft>
                <a:spcPct val="0"/>
              </a:spcAft>
            </a:pPr>
            <a:r>
              <a:rPr lang="ru-RU" sz="2200" dirty="0" smtClean="0">
                <a:solidFill>
                  <a:schemeClr val="tx2"/>
                </a:solidFill>
                <a:latin typeface="Times New Roman" panose="02020603050405020304" pitchFamily="18" charset="0"/>
                <a:cs typeface="Arial" pitchFamily="34" charset="0"/>
              </a:rPr>
              <a:t>Вопросы по определению минимального предельного срок владения объектом недвижимого имущества</a:t>
            </a:r>
            <a:endParaRPr lang="ru-RU" sz="2200" dirty="0">
              <a:solidFill>
                <a:schemeClr val="tx2"/>
              </a:solidFill>
              <a:latin typeface="Times New Roman" panose="02020603050405020304" pitchFamily="18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093316986"/>
              </p:ext>
            </p:extLst>
          </p:nvPr>
        </p:nvGraphicFramePr>
        <p:xfrm>
          <a:off x="323528" y="1131590"/>
          <a:ext cx="8064895" cy="3247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8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6526">
                <a:tc>
                  <a:txBody>
                    <a:bodyPr/>
                    <a:lstStyle/>
                    <a:p>
                      <a:pPr marL="0" marR="0" indent="0" algn="ctr" defTabSz="8123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>
                          <a:latin typeface="Times New Roman" pitchFamily="18" charset="0"/>
                          <a:cs typeface="Times New Roman" pitchFamily="18" charset="0"/>
                        </a:rPr>
                        <a:t>право собственности получено в порядке наследования или по договору дарения от физического лица, признаваемого членом семьи и (или) близким </a:t>
                      </a:r>
                      <a:r>
                        <a:rPr lang="ru-RU" sz="1250" dirty="0" smtClean="0">
                          <a:latin typeface="Times New Roman" pitchFamily="18" charset="0"/>
                          <a:cs typeface="Times New Roman" pitchFamily="18" charset="0"/>
                        </a:rPr>
                        <a:t>родственником </a:t>
                      </a:r>
                      <a:r>
                        <a:rPr lang="ru-RU" sz="12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(пп.1 п.3 ст. 217.1 НК РФ)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23634">
                <a:tc>
                  <a:txBody>
                    <a:bodyPr/>
                    <a:lstStyle/>
                    <a:p>
                      <a:pPr marL="0" marR="0" indent="0" algn="ctr" defTabSz="8123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>
                          <a:latin typeface="Times New Roman" pitchFamily="18" charset="0"/>
                          <a:cs typeface="Times New Roman" pitchFamily="18" charset="0"/>
                        </a:rPr>
                        <a:t>право собственности получено в результате </a:t>
                      </a:r>
                      <a:r>
                        <a:rPr lang="ru-RU" sz="1250" dirty="0" smtClean="0">
                          <a:latin typeface="Times New Roman" pitchFamily="18" charset="0"/>
                          <a:cs typeface="Times New Roman" pitchFamily="18" charset="0"/>
                        </a:rPr>
                        <a:t>приватизации </a:t>
                      </a:r>
                      <a:r>
                        <a:rPr lang="ru-RU" sz="12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– 178 ФЗ «О приватизации государственного и муниципального имущества» - </a:t>
                      </a:r>
                      <a:r>
                        <a:rPr lang="ru-RU" sz="125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предусматривает бесплатную приватизацию</a:t>
                      </a:r>
                      <a:r>
                        <a:rPr lang="ru-RU" sz="125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земельных участков</a:t>
                      </a:r>
                      <a:r>
                        <a:rPr lang="ru-RU" sz="125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 marL="0" marR="0" indent="0" algn="ctr" defTabSz="8123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Минимальный предельный срок владения для земельными участками, полученными на основании распоряжений </a:t>
                      </a:r>
                      <a:br>
                        <a:rPr lang="ru-RU" sz="125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5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ДИЗО г. Севастополя, рассчитывается в общем порядке, без применения норм пп.2 п.3 ст. 217.1 НК РФ.</a:t>
                      </a:r>
                      <a:endParaRPr lang="ru-RU" sz="125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0" indent="0" algn="ctr" defTabSz="8123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250" dirty="0">
                          <a:latin typeface="Times New Roman" pitchFamily="18" charset="0"/>
                          <a:cs typeface="Times New Roman" pitchFamily="18" charset="0"/>
                        </a:rPr>
                        <a:t>собственности налогоплательщика </a:t>
                      </a:r>
                      <a:r>
                        <a:rPr lang="ru-RU" sz="125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(включая совместную собственность супругов) </a:t>
                      </a:r>
                      <a:r>
                        <a:rPr lang="ru-RU" sz="1250" dirty="0">
                          <a:latin typeface="Times New Roman" pitchFamily="18" charset="0"/>
                          <a:cs typeface="Times New Roman" pitchFamily="18" charset="0"/>
                        </a:rPr>
                        <a:t>на дату </a:t>
                      </a:r>
                      <a:r>
                        <a:rPr lang="ru-RU" sz="1250" dirty="0" smtClean="0">
                          <a:latin typeface="Times New Roman" pitchFamily="18" charset="0"/>
                          <a:cs typeface="Times New Roman" pitchFamily="18" charset="0"/>
                        </a:rPr>
                        <a:t>государственной </a:t>
                      </a:r>
                      <a:r>
                        <a:rPr lang="ru-RU" sz="1250" dirty="0">
                          <a:latin typeface="Times New Roman" pitchFamily="18" charset="0"/>
                          <a:cs typeface="Times New Roman" pitchFamily="18" charset="0"/>
                        </a:rPr>
                        <a:t>регистрации перехода права собственности от налогоплательщика к покупателю </a:t>
                      </a:r>
                      <a:r>
                        <a:rPr lang="ru-RU" sz="1250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50" dirty="0">
                          <a:latin typeface="Times New Roman" pitchFamily="18" charset="0"/>
                          <a:cs typeface="Times New Roman" pitchFamily="18" charset="0"/>
                        </a:rPr>
                        <a:t>проданный объект недвижимого имущества не находится иного жилого помещения </a:t>
                      </a:r>
                      <a:r>
                        <a:rPr lang="ru-RU" sz="125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250" i="1" dirty="0" smtClean="0">
                          <a:latin typeface="Times New Roman" pitchFamily="18" charset="0"/>
                          <a:cs typeface="Times New Roman" pitchFamily="18" charset="0"/>
                        </a:rPr>
                        <a:t>единственное жилье</a:t>
                      </a:r>
                      <a:r>
                        <a:rPr lang="ru-RU" sz="1250" dirty="0" smtClean="0"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r>
                        <a:rPr lang="ru-RU" sz="12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(пп.4 п.3 ст. 217.1 НК РФ)</a:t>
                      </a:r>
                      <a:endParaRPr lang="ru-RU" sz="12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27060">
                <a:tc>
                  <a:txBody>
                    <a:bodyPr/>
                    <a:lstStyle/>
                    <a:p>
                      <a:pPr algn="ctr"/>
                      <a:r>
                        <a:rPr lang="ru-RU" sz="12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 продаже объектов недвижимого имущества на территории города Севастополя, </a:t>
                      </a:r>
                      <a:br>
                        <a:rPr lang="ru-RU" sz="12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25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приобретенных в собственность после 1 января 2018 года</a:t>
                      </a:r>
                      <a:r>
                        <a:rPr lang="ru-RU" sz="12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физическими лицами, являющимися налоговыми резидентами Российской Федерации (Закон г. Севастополя от 17.11.2020 № 610-ЗС) 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C04AE3-E534-4CC9-9485-637EF95E0D1F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49686" y="4480207"/>
            <a:ext cx="7488832" cy="288032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b="1" noProof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 ОСТАЛЬНЫХ СЛУЧАЯХ МИНИМАЛЬНЫЙ СРОК ВЛАДЕНИЯ СОСТАВЛЯЕТ 5 ЛЕТ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C04AE3-E534-4CC9-9485-637EF95E0D1F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7" y="1203598"/>
            <a:ext cx="792854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Пункта </a:t>
            </a:r>
            <a:r>
              <a:rPr lang="ru-RU" sz="1400" b="1" dirty="0"/>
              <a:t>2 статьи 8.1 Гражданского кодекса </a:t>
            </a:r>
            <a:r>
              <a:rPr lang="ru-RU" sz="1400" b="1" dirty="0" smtClean="0"/>
              <a:t>РФ - </a:t>
            </a:r>
            <a:r>
              <a:rPr lang="ru-RU" sz="1300" b="1" dirty="0" smtClean="0"/>
              <a:t>права </a:t>
            </a:r>
            <a:r>
              <a:rPr lang="ru-RU" sz="1300" b="1" dirty="0"/>
              <a:t>на имущество, подлежащие государственной регистрации, </a:t>
            </a:r>
            <a:r>
              <a:rPr lang="ru-RU" sz="1300" b="1" i="1" dirty="0">
                <a:solidFill>
                  <a:srgbClr val="C00000"/>
                </a:solidFill>
              </a:rPr>
              <a:t>возникают,</a:t>
            </a:r>
            <a:r>
              <a:rPr lang="ru-RU" sz="1300" b="1" dirty="0"/>
              <a:t> изменяются и прекращаются </a:t>
            </a:r>
            <a:r>
              <a:rPr lang="ru-RU" sz="1300" b="1" i="1" dirty="0">
                <a:solidFill>
                  <a:srgbClr val="C00000"/>
                </a:solidFill>
              </a:rPr>
              <a:t>с момента внесения соответствующей записи в государственный </a:t>
            </a:r>
            <a:r>
              <a:rPr lang="ru-RU" sz="1300" b="1" i="1" dirty="0" smtClean="0">
                <a:solidFill>
                  <a:srgbClr val="C00000"/>
                </a:solidFill>
              </a:rPr>
              <a:t>реестр (ЕГРН).</a:t>
            </a:r>
            <a:endParaRPr lang="ru-RU" sz="1300" b="1" i="1" dirty="0">
              <a:solidFill>
                <a:srgbClr val="C0000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sz="1200" i="1" dirty="0" smtClean="0"/>
              <a:t>(Аналогичные </a:t>
            </a:r>
            <a:r>
              <a:rPr lang="ru-RU" sz="1200" i="1" dirty="0"/>
              <a:t>нормы содержались в гражданском законодательстве, действовавшем на территории г. Севастополя до 18 марта 2014 </a:t>
            </a:r>
            <a:r>
              <a:rPr lang="ru-RU" sz="1200" i="1" dirty="0" smtClean="0"/>
              <a:t>года).</a:t>
            </a:r>
            <a:endParaRPr lang="ru-RU" sz="1200" i="1" dirty="0"/>
          </a:p>
          <a:p>
            <a:pPr algn="ctr">
              <a:spcBef>
                <a:spcPts val="600"/>
              </a:spcBef>
            </a:pPr>
            <a:r>
              <a:rPr lang="ru-RU" sz="1400" b="1" dirty="0"/>
              <a:t>Статья 12 ФКЗ от 21 марта 2014 года № 6-ФКЗ «О принятии в РФ РК и образовании в составе РФ новых субъектов - РК и г.ф.з. Севастополя</a:t>
            </a:r>
            <a:r>
              <a:rPr lang="ru-RU" sz="1400" b="1" dirty="0" smtClean="0"/>
              <a:t>» - </a:t>
            </a:r>
            <a:r>
              <a:rPr lang="ru-RU" sz="1300" dirty="0" smtClean="0"/>
              <a:t>на </a:t>
            </a:r>
            <a:r>
              <a:rPr lang="ru-RU" sz="1300" dirty="0"/>
              <a:t>территориях </a:t>
            </a:r>
            <a:r>
              <a:rPr lang="ru-RU" sz="1300" dirty="0" smtClean="0"/>
              <a:t>РК и </a:t>
            </a:r>
            <a:br>
              <a:rPr lang="ru-RU" sz="1300" dirty="0" smtClean="0"/>
            </a:br>
            <a:r>
              <a:rPr lang="ru-RU" sz="1300" dirty="0" smtClean="0"/>
              <a:t>г.ф.з. </a:t>
            </a:r>
            <a:r>
              <a:rPr lang="ru-RU" sz="1300" dirty="0"/>
              <a:t>Севастополя действуют документы, в том числе </a:t>
            </a:r>
            <a:r>
              <a:rPr lang="ru-RU" sz="1300" b="1" dirty="0">
                <a:solidFill>
                  <a:schemeClr val="accent2">
                    <a:lumMod val="75000"/>
                  </a:schemeClr>
                </a:solidFill>
              </a:rPr>
              <a:t>подтверждающие право </a:t>
            </a:r>
            <a:r>
              <a:rPr lang="ru-RU" sz="1300" b="1" dirty="0" smtClean="0">
                <a:solidFill>
                  <a:schemeClr val="accent2">
                    <a:lumMod val="75000"/>
                  </a:schemeClr>
                </a:solidFill>
              </a:rPr>
              <a:t>собственности, </a:t>
            </a:r>
            <a:r>
              <a:rPr lang="ru-RU" sz="1300" dirty="0"/>
              <a:t>выданные</a:t>
            </a:r>
            <a:r>
              <a:rPr lang="ru-RU" sz="13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300" dirty="0" smtClean="0"/>
              <a:t>государственными </a:t>
            </a:r>
            <a:r>
              <a:rPr lang="ru-RU" sz="1300" dirty="0"/>
              <a:t>и иными официальными органами </a:t>
            </a:r>
            <a:r>
              <a:rPr lang="ru-RU" sz="1300" dirty="0" smtClean="0"/>
              <a:t>АРК г. </a:t>
            </a:r>
            <a:r>
              <a:rPr lang="ru-RU" sz="1300" dirty="0"/>
              <a:t>Севастополя.</a:t>
            </a:r>
          </a:p>
          <a:p>
            <a:pPr algn="ctr">
              <a:spcBef>
                <a:spcPts val="1200"/>
              </a:spcBef>
            </a:pPr>
            <a:r>
              <a:rPr lang="ru-RU" sz="1300" dirty="0"/>
              <a:t>Таким образом, с учетом вышеприведенных норм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ранее возникшее право </a:t>
            </a:r>
            <a:r>
              <a:rPr lang="ru-RU" sz="1300" dirty="0"/>
              <a:t>по </a:t>
            </a:r>
            <a:r>
              <a:rPr lang="ru-RU" sz="1300" dirty="0" smtClean="0"/>
              <a:t>недвижимости </a:t>
            </a:r>
            <a:r>
              <a:rPr lang="ru-RU" sz="1300" dirty="0"/>
              <a:t>может быть подтверждено документами, </a:t>
            </a:r>
            <a:r>
              <a:rPr lang="ru-RU" sz="1300" dirty="0" smtClean="0"/>
              <a:t>подтверждающими </a:t>
            </a:r>
            <a:r>
              <a:rPr lang="ru-RU" sz="1300" dirty="0"/>
              <a:t>государственную регистрацию </a:t>
            </a:r>
            <a:r>
              <a:rPr lang="ru-RU" sz="1300" dirty="0" smtClean="0"/>
              <a:t>права на эти объекты до </a:t>
            </a:r>
            <a:r>
              <a:rPr lang="ru-RU" sz="1300" dirty="0"/>
              <a:t>18.03.2014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уполномоченными органами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200" b="1" i="1" dirty="0" smtClean="0">
                <a:solidFill>
                  <a:schemeClr val="accent6">
                    <a:lumMod val="75000"/>
                  </a:schemeClr>
                </a:solidFill>
              </a:rPr>
              <a:t>(до 31.12.2012 – </a:t>
            </a:r>
            <a:r>
              <a:rPr lang="ru-RU" sz="1200" b="1" i="1" dirty="0">
                <a:solidFill>
                  <a:schemeClr val="accent6">
                    <a:lumMod val="75000"/>
                  </a:schemeClr>
                </a:solidFill>
              </a:rPr>
              <a:t>БТИ, с 01.01.2013 </a:t>
            </a:r>
            <a:r>
              <a:rPr lang="ru-RU" sz="1200" b="1" i="1" dirty="0" smtClean="0">
                <a:solidFill>
                  <a:schemeClr val="accent6">
                    <a:lumMod val="75000"/>
                  </a:schemeClr>
                </a:solidFill>
              </a:rPr>
              <a:t>–Управление юстиции, Госземресурсами (Гос. акты на землю)), </a:t>
            </a:r>
            <a:br>
              <a:rPr lang="ru-RU" sz="1200" b="1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1300" dirty="0" smtClean="0"/>
              <a:t>которые являлись </a:t>
            </a:r>
            <a:r>
              <a:rPr lang="ru-RU" sz="1300" dirty="0"/>
              <a:t>основанием для внесения сведений </a:t>
            </a:r>
            <a:r>
              <a:rPr lang="ru-RU" sz="1300" dirty="0" smtClean="0"/>
              <a:t>в ЕГРН. </a:t>
            </a:r>
            <a:endParaRPr lang="ru-RU" sz="13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699542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2"/>
                </a:solidFill>
              </a:rPr>
              <a:t>Минимальный предельный срок владения – как рассчитат</a:t>
            </a:r>
            <a:r>
              <a:rPr lang="ru-RU" b="1" dirty="0" smtClean="0">
                <a:solidFill>
                  <a:schemeClr val="tx2"/>
                </a:solidFill>
              </a:rPr>
              <a:t>ь 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881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051" y="327649"/>
            <a:ext cx="7931228" cy="587917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Arial" pitchFamily="34" charset="0"/>
              </a:rPr>
              <a:t>Личный кабинет налогоплательщика ФЛ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9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312714" y="843842"/>
            <a:ext cx="3683221" cy="2087948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5667433" y="843842"/>
            <a:ext cx="3178055" cy="1919833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3088059" y="1507855"/>
            <a:ext cx="3399809" cy="1772013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/>
          <a:stretch>
            <a:fillRect/>
          </a:stretch>
        </p:blipFill>
        <p:spPr>
          <a:xfrm>
            <a:off x="426378" y="3045888"/>
            <a:ext cx="3353533" cy="1865863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6"/>
          <a:stretch>
            <a:fillRect/>
          </a:stretch>
        </p:blipFill>
        <p:spPr>
          <a:xfrm>
            <a:off x="4860032" y="2978370"/>
            <a:ext cx="3387725" cy="1905000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7308304" y="1851670"/>
            <a:ext cx="792088" cy="6480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520385" y="2303061"/>
            <a:ext cx="1047563" cy="5443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11560" y="3799942"/>
            <a:ext cx="1440160" cy="44673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012564" y="2198281"/>
            <a:ext cx="903252" cy="44547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587035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_FNS2012_16-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0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1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2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3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4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широкий слайд_тема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16577</TotalTime>
  <Words>1434</Words>
  <Application>Microsoft Office PowerPoint</Application>
  <PresentationFormat>Экран (16:9)</PresentationFormat>
  <Paragraphs>142</Paragraphs>
  <Slides>20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20</vt:i4>
      </vt:variant>
    </vt:vector>
  </HeadingPairs>
  <TitlesOfParts>
    <vt:vector size="31" baseType="lpstr">
      <vt:lpstr>Arial</vt:lpstr>
      <vt:lpstr>Calibri</vt:lpstr>
      <vt:lpstr>Times New Roman</vt:lpstr>
      <vt:lpstr>Wingdings</vt:lpstr>
      <vt:lpstr>Present_FNS2012_16-9</vt:lpstr>
      <vt:lpstr>10_Present_FNS2012_A4</vt:lpstr>
      <vt:lpstr>11_Present_FNS2012_A4</vt:lpstr>
      <vt:lpstr>12_Present_FNS2012_A4</vt:lpstr>
      <vt:lpstr>13_Present_FNS2012_A4</vt:lpstr>
      <vt:lpstr>14_Present_FNS2012_A4</vt:lpstr>
      <vt:lpstr>широкий слайд_тема</vt:lpstr>
      <vt:lpstr>Актуальные вопросы, возникающие у физических лиц при декларировании доходов и получении налоговых вычетов. О четвертом этапе добровольного декларирования в соответствии с Федеральным законом от 08.06.2015 № 140-ФЗ. </vt:lpstr>
      <vt:lpstr>Если налог исчисляется и уплачивается самостоятельно ОБЯЗАТЕЛЬНО </vt:lpstr>
      <vt:lpstr>Презентация PowerPoint</vt:lpstr>
      <vt:lpstr>Освобождение от налогообложения налогоплательщиков, являющихся родителями (усыновителями) не менее двух детей– п. 2.1 ст. 217.1 НК РФ (с налогового периода 2021 года).</vt:lpstr>
      <vt:lpstr>Презентация PowerPoint</vt:lpstr>
      <vt:lpstr>Особенности исчисления налогооблагаемой базы при получении дохода от продажи недвижимого имущества</vt:lpstr>
      <vt:lpstr>Вопросы по определению минимального предельного срок владения объектом недвижимого имущества</vt:lpstr>
      <vt:lpstr>Презентация PowerPoint</vt:lpstr>
      <vt:lpstr>Личный кабинет налогоплательщика ФЛ</vt:lpstr>
      <vt:lpstr>КТО ВПРАВЕ ПРЕДОСТАВИТЬ НАЛОГОВУЮ ДЕКЛАРАЦИЮ</vt:lpstr>
      <vt:lpstr>Социальный налоговый вычет на лечение и приобретение медикаментов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 ЗА  ВНИМАНИЕ! </vt:lpstr>
    </vt:vector>
  </TitlesOfParts>
  <Company>Kraftway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Зорина Виктория Александровна</cp:lastModifiedBy>
  <cp:revision>2214</cp:revision>
  <cp:lastPrinted>2022-04-26T19:38:22Z</cp:lastPrinted>
  <dcterms:created xsi:type="dcterms:W3CDTF">2013-03-25T05:56:00Z</dcterms:created>
  <dcterms:modified xsi:type="dcterms:W3CDTF">2022-04-26T20:26:05Z</dcterms:modified>
</cp:coreProperties>
</file>