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72" r:id="rId1"/>
    <p:sldMasterId id="2147484104" r:id="rId2"/>
    <p:sldMasterId id="2147484119" r:id="rId3"/>
    <p:sldMasterId id="2147484134" r:id="rId4"/>
    <p:sldMasterId id="2147484149" r:id="rId5"/>
    <p:sldMasterId id="2147484326" r:id="rId6"/>
    <p:sldMasterId id="2147484367" r:id="rId7"/>
  </p:sldMasterIdLst>
  <p:notesMasterIdLst>
    <p:notesMasterId r:id="rId28"/>
  </p:notesMasterIdLst>
  <p:handoutMasterIdLst>
    <p:handoutMasterId r:id="rId29"/>
  </p:handoutMasterIdLst>
  <p:sldIdLst>
    <p:sldId id="349" r:id="rId8"/>
    <p:sldId id="543" r:id="rId9"/>
    <p:sldId id="550" r:id="rId10"/>
    <p:sldId id="551" r:id="rId11"/>
    <p:sldId id="545" r:id="rId12"/>
    <p:sldId id="521" r:id="rId13"/>
    <p:sldId id="508" r:id="rId14"/>
    <p:sldId id="552" r:id="rId15"/>
    <p:sldId id="541" r:id="rId16"/>
    <p:sldId id="528" r:id="rId17"/>
    <p:sldId id="534" r:id="rId18"/>
    <p:sldId id="529" r:id="rId19"/>
    <p:sldId id="535" r:id="rId20"/>
    <p:sldId id="539" r:id="rId21"/>
    <p:sldId id="553" r:id="rId22"/>
    <p:sldId id="546" r:id="rId23"/>
    <p:sldId id="547" r:id="rId24"/>
    <p:sldId id="554" r:id="rId25"/>
    <p:sldId id="555" r:id="rId26"/>
    <p:sldId id="408" r:id="rId27"/>
  </p:sldIdLst>
  <p:sldSz cx="9144000" cy="5143500" type="screen16x9"/>
  <p:notesSz cx="6794500" cy="9931400"/>
  <p:defaultTextStyle>
    <a:defPPr>
      <a:defRPr lang="ru-RU"/>
    </a:defPPr>
    <a:lvl1pPr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00803" indent="48365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801634" indent="96725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202456" indent="145046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603271" indent="193413" algn="l" defTabSz="801634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45827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694991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144160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593327" algn="l" defTabSz="898329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10224F6-F74F-4071-A2A8-74BDE7D550D1}">
          <p14:sldIdLst>
            <p14:sldId id="349"/>
            <p14:sldId id="543"/>
            <p14:sldId id="550"/>
            <p14:sldId id="551"/>
            <p14:sldId id="545"/>
            <p14:sldId id="521"/>
            <p14:sldId id="508"/>
            <p14:sldId id="552"/>
            <p14:sldId id="541"/>
            <p14:sldId id="528"/>
            <p14:sldId id="534"/>
            <p14:sldId id="529"/>
            <p14:sldId id="535"/>
            <p14:sldId id="539"/>
            <p14:sldId id="553"/>
            <p14:sldId id="546"/>
            <p14:sldId id="547"/>
            <p14:sldId id="554"/>
            <p14:sldId id="555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68">
          <p15:clr>
            <a:srgbClr val="A4A3A4"/>
          </p15:clr>
        </p15:guide>
        <p15:guide id="3" orient="horz" pos="352">
          <p15:clr>
            <a:srgbClr val="A4A3A4"/>
          </p15:clr>
        </p15:guide>
        <p15:guide id="4" orient="horz" pos="948">
          <p15:clr>
            <a:srgbClr val="A4A3A4"/>
          </p15:clr>
        </p15:guide>
        <p15:guide id="5" pos="2880">
          <p15:clr>
            <a:srgbClr val="A4A3A4"/>
          </p15:clr>
        </p15:guide>
        <p15:guide id="6" pos="385">
          <p15:clr>
            <a:srgbClr val="A4A3A4"/>
          </p15:clr>
        </p15:guide>
        <p15:guide id="7" pos="1565">
          <p15:clr>
            <a:srgbClr val="A4A3A4"/>
          </p15:clr>
        </p15:guide>
        <p15:guide id="8" pos="5193">
          <p15:clr>
            <a:srgbClr val="A4A3A4"/>
          </p15:clr>
        </p15:guide>
        <p15:guide id="9" pos="4069">
          <p15:clr>
            <a:srgbClr val="A4A3A4"/>
          </p15:clr>
        </p15:guide>
        <p15:guide id="10" orient="horz" pos="1053">
          <p15:clr>
            <a:srgbClr val="A4A3A4"/>
          </p15:clr>
        </p15:guide>
        <p15:guide id="11" pos="299">
          <p15:clr>
            <a:srgbClr val="A4A3A4"/>
          </p15:clr>
        </p15:guide>
        <p15:guide id="12" pos="2157">
          <p15:clr>
            <a:srgbClr val="A4A3A4"/>
          </p15:clr>
        </p15:guide>
        <p15:guide id="13" pos="249" userDrawn="1">
          <p15:clr>
            <a:srgbClr val="A4A3A4"/>
          </p15:clr>
        </p15:guide>
        <p15:guide id="14" orient="horz" pos="29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31849B"/>
    <a:srgbClr val="FF2121"/>
    <a:srgbClr val="EE686E"/>
    <a:srgbClr val="73BED3"/>
    <a:srgbClr val="83A5CF"/>
    <a:srgbClr val="95B3D7"/>
    <a:srgbClr val="EF757B"/>
    <a:srgbClr val="648FC4"/>
    <a:srgbClr val="0091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7" autoAdjust="0"/>
    <p:restoredTop sz="89130" autoAdjust="0"/>
  </p:normalViewPr>
  <p:slideViewPr>
    <p:cSldViewPr>
      <p:cViewPr varScale="1">
        <p:scale>
          <a:sx n="132" d="100"/>
          <a:sy n="132" d="100"/>
        </p:scale>
        <p:origin x="1350" y="120"/>
      </p:cViewPr>
      <p:guideLst>
        <p:guide orient="horz" pos="1620"/>
        <p:guide orient="horz" pos="2968"/>
        <p:guide orient="horz" pos="352"/>
        <p:guide orient="horz" pos="948"/>
        <p:guide pos="2880"/>
        <p:guide pos="385"/>
        <p:guide pos="1565"/>
        <p:guide pos="5193"/>
        <p:guide pos="4069"/>
        <p:guide orient="horz" pos="1053"/>
        <p:guide pos="299"/>
        <p:guide pos="2157"/>
        <p:guide pos="249"/>
        <p:guide orient="horz" pos="29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30" y="-90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7" y="4"/>
            <a:ext cx="2944970" cy="49641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7947" y="4"/>
            <a:ext cx="2944969" cy="496412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7AA8016F-0C19-41F4-BB88-1D0BB075EACC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7" y="9433404"/>
            <a:ext cx="2944970" cy="49641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7947" y="9433404"/>
            <a:ext cx="2944969" cy="49641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75A718B1-1315-408D-BBB9-F85AC95B4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7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2944336" cy="496490"/>
          </a:xfrm>
          <a:prstGeom prst="rect">
            <a:avLst/>
          </a:prstGeom>
        </p:spPr>
        <p:txBody>
          <a:bodyPr vert="horz" lIns="91686" tIns="45843" rIns="91686" bIns="45843" rtlCol="0"/>
          <a:lstStyle>
            <a:lvl1pPr algn="l" defTabSz="81849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577" y="6"/>
            <a:ext cx="2944336" cy="496490"/>
          </a:xfrm>
          <a:prstGeom prst="rect">
            <a:avLst/>
          </a:prstGeom>
        </p:spPr>
        <p:txBody>
          <a:bodyPr vert="horz" lIns="91686" tIns="45843" rIns="91686" bIns="45843" rtlCol="0"/>
          <a:lstStyle>
            <a:lvl1pPr algn="r" defTabSz="81849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6B16C0-9139-4530-BE82-17881F5AE1AD}" type="datetimeFigureOut">
              <a:rPr lang="ru-RU"/>
              <a:pPr>
                <a:defRPr/>
              </a:pPr>
              <a:t>26.04.2022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7713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6" tIns="45843" rIns="91686" bIns="4584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975" y="4717457"/>
            <a:ext cx="5436552" cy="4468409"/>
          </a:xfrm>
          <a:prstGeom prst="rect">
            <a:avLst/>
          </a:prstGeom>
        </p:spPr>
        <p:txBody>
          <a:bodyPr vert="horz" lIns="91686" tIns="45843" rIns="91686" bIns="45843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3318"/>
            <a:ext cx="2944336" cy="496490"/>
          </a:xfrm>
          <a:prstGeom prst="rect">
            <a:avLst/>
          </a:prstGeom>
        </p:spPr>
        <p:txBody>
          <a:bodyPr vert="horz" lIns="91686" tIns="45843" rIns="91686" bIns="45843" rtlCol="0" anchor="b"/>
          <a:lstStyle>
            <a:lvl1pPr algn="l" defTabSz="81849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577" y="9433318"/>
            <a:ext cx="2944336" cy="496490"/>
          </a:xfrm>
          <a:prstGeom prst="rect">
            <a:avLst/>
          </a:prstGeom>
        </p:spPr>
        <p:txBody>
          <a:bodyPr vert="horz" lIns="91686" tIns="45843" rIns="91686" bIns="45843" rtlCol="0" anchor="b"/>
          <a:lstStyle>
            <a:lvl1pPr algn="r" defTabSz="81849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AEFFAF-42B2-46AF-9009-8A2332E546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821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0803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01634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02456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03271" algn="l" defTabSz="80163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04869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5852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6822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7803" algn="l" defTabSz="80195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EFFAF-42B2-46AF-9009-8A2332E546FF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16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EFFAF-42B2-46AF-9009-8A2332E546FF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42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EFFAF-42B2-46AF-9009-8A2332E546FF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5899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EFFAF-42B2-46AF-9009-8A2332E546FF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550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EFFAF-42B2-46AF-9009-8A2332E546FF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03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5031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6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8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0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43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9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1007183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999" y="778396"/>
            <a:ext cx="7562805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89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436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33" y="20483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33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6193" indent="0">
              <a:buNone/>
              <a:defRPr sz="1100"/>
            </a:lvl2pPr>
            <a:lvl3pPr marL="812381" indent="0">
              <a:buNone/>
              <a:defRPr sz="900"/>
            </a:lvl3pPr>
            <a:lvl4pPr marL="1218566" indent="0">
              <a:buNone/>
              <a:defRPr sz="800"/>
            </a:lvl4pPr>
            <a:lvl5pPr marL="1624754" indent="0">
              <a:buNone/>
              <a:defRPr sz="800"/>
            </a:lvl5pPr>
            <a:lvl6pPr marL="2030948" indent="0">
              <a:buNone/>
              <a:defRPr sz="800"/>
            </a:lvl6pPr>
            <a:lvl7pPr marL="2437142" indent="0">
              <a:buNone/>
              <a:defRPr sz="800"/>
            </a:lvl7pPr>
            <a:lvl8pPr marL="2843329" indent="0">
              <a:buNone/>
              <a:defRPr sz="800"/>
            </a:lvl8pPr>
            <a:lvl9pPr marL="3249523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66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6193" indent="0">
              <a:buNone/>
              <a:defRPr sz="2500"/>
            </a:lvl2pPr>
            <a:lvl3pPr marL="812381" indent="0">
              <a:buNone/>
              <a:defRPr sz="2100"/>
            </a:lvl3pPr>
            <a:lvl4pPr marL="1218566" indent="0">
              <a:buNone/>
              <a:defRPr sz="1800"/>
            </a:lvl4pPr>
            <a:lvl5pPr marL="1624754" indent="0">
              <a:buNone/>
              <a:defRPr sz="1800"/>
            </a:lvl5pPr>
            <a:lvl6pPr marL="2030948" indent="0">
              <a:buNone/>
              <a:defRPr sz="1800"/>
            </a:lvl6pPr>
            <a:lvl7pPr marL="2437142" indent="0">
              <a:buNone/>
              <a:defRPr sz="1800"/>
            </a:lvl7pPr>
            <a:lvl8pPr marL="2843329" indent="0">
              <a:buNone/>
              <a:defRPr sz="1800"/>
            </a:lvl8pPr>
            <a:lvl9pPr marL="3249523" indent="0">
              <a:buNone/>
              <a:defRPr sz="1800"/>
            </a:lvl9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6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6193" indent="0">
              <a:buNone/>
              <a:defRPr sz="1100"/>
            </a:lvl2pPr>
            <a:lvl3pPr marL="812381" indent="0">
              <a:buNone/>
              <a:defRPr sz="900"/>
            </a:lvl3pPr>
            <a:lvl4pPr marL="1218566" indent="0">
              <a:buNone/>
              <a:defRPr sz="800"/>
            </a:lvl4pPr>
            <a:lvl5pPr marL="1624754" indent="0">
              <a:buNone/>
              <a:defRPr sz="800"/>
            </a:lvl5pPr>
            <a:lvl6pPr marL="2030948" indent="0">
              <a:buNone/>
              <a:defRPr sz="800"/>
            </a:lvl6pPr>
            <a:lvl7pPr marL="2437142" indent="0">
              <a:buNone/>
              <a:defRPr sz="800"/>
            </a:lvl7pPr>
            <a:lvl8pPr marL="2843329" indent="0">
              <a:buNone/>
              <a:defRPr sz="800"/>
            </a:lvl8pPr>
            <a:lvl9pPr marL="3249523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48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903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09"/>
            <a:ext cx="2405063" cy="48387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38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47" y="367162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47" y="1199754"/>
            <a:ext cx="7343979" cy="362733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04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455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89" y="367196"/>
            <a:ext cx="7343979" cy="83259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E1B3C2-7AE0-4C6C-9691-CB6BB781DB4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990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69" y="1598275"/>
            <a:ext cx="7772943" cy="11025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5628" indent="0" algn="ctr">
              <a:buNone/>
              <a:defRPr/>
            </a:lvl2pPr>
            <a:lvl3pPr marL="711270" indent="0" algn="ctr">
              <a:buNone/>
              <a:defRPr/>
            </a:lvl3pPr>
            <a:lvl4pPr marL="1066919" indent="0" algn="ctr">
              <a:buNone/>
              <a:defRPr/>
            </a:lvl4pPr>
            <a:lvl5pPr marL="1422557" indent="0" algn="ctr">
              <a:buNone/>
              <a:defRPr/>
            </a:lvl5pPr>
            <a:lvl6pPr marL="1778199" indent="0" algn="ctr">
              <a:buNone/>
              <a:defRPr/>
            </a:lvl6pPr>
            <a:lvl7pPr marL="2133840" indent="0" algn="ctr">
              <a:buNone/>
              <a:defRPr/>
            </a:lvl7pPr>
            <a:lvl8pPr marL="2489477" indent="0" algn="ctr">
              <a:buNone/>
              <a:defRPr/>
            </a:lvl8pPr>
            <a:lvl9pPr marL="284511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2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4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56"/>
            <a:ext cx="9144000" cy="5142895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478501" y="935856"/>
            <a:ext cx="6102883" cy="3580110"/>
          </a:xfrm>
        </p:spPr>
        <p:txBody>
          <a:bodyPr anchor="t">
            <a:normAutofit/>
          </a:bodyPr>
          <a:lstStyle>
            <a:lvl1pPr algn="l">
              <a:lnSpc>
                <a:spcPts val="5391"/>
              </a:lnSpc>
              <a:defRPr sz="4700" b="1">
                <a:solidFill>
                  <a:srgbClr val="8D8C90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51665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20" y="3305582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20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5628" indent="0">
              <a:buNone/>
              <a:defRPr sz="1400"/>
            </a:lvl2pPr>
            <a:lvl3pPr marL="711270" indent="0">
              <a:buNone/>
              <a:defRPr sz="1300"/>
            </a:lvl3pPr>
            <a:lvl4pPr marL="1066919" indent="0">
              <a:buNone/>
              <a:defRPr sz="1100"/>
            </a:lvl4pPr>
            <a:lvl5pPr marL="1422557" indent="0">
              <a:buNone/>
              <a:defRPr sz="1100"/>
            </a:lvl5pPr>
            <a:lvl6pPr marL="1778199" indent="0">
              <a:buNone/>
              <a:defRPr sz="1100"/>
            </a:lvl6pPr>
            <a:lvl7pPr marL="2133840" indent="0">
              <a:buNone/>
              <a:defRPr sz="1100"/>
            </a:lvl7pPr>
            <a:lvl8pPr marL="2489477" indent="0">
              <a:buNone/>
              <a:defRPr sz="1100"/>
            </a:lvl8pPr>
            <a:lvl9pPr marL="2845114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81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2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12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628" indent="0">
              <a:buNone/>
              <a:defRPr sz="1600" b="1"/>
            </a:lvl2pPr>
            <a:lvl3pPr marL="711270" indent="0">
              <a:buNone/>
              <a:defRPr sz="1400" b="1"/>
            </a:lvl3pPr>
            <a:lvl4pPr marL="1066919" indent="0">
              <a:buNone/>
              <a:defRPr sz="1300" b="1"/>
            </a:lvl4pPr>
            <a:lvl5pPr marL="1422557" indent="0">
              <a:buNone/>
              <a:defRPr sz="1300" b="1"/>
            </a:lvl5pPr>
            <a:lvl6pPr marL="1778199" indent="0">
              <a:buNone/>
              <a:defRPr sz="1300" b="1"/>
            </a:lvl6pPr>
            <a:lvl7pPr marL="2133840" indent="0">
              <a:buNone/>
              <a:defRPr sz="1300" b="1"/>
            </a:lvl7pPr>
            <a:lvl8pPr marL="2489477" indent="0">
              <a:buNone/>
              <a:defRPr sz="1300" b="1"/>
            </a:lvl8pPr>
            <a:lvl9pPr marL="2845114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628" indent="0">
              <a:buNone/>
              <a:defRPr sz="1600" b="1"/>
            </a:lvl2pPr>
            <a:lvl3pPr marL="711270" indent="0">
              <a:buNone/>
              <a:defRPr sz="1400" b="1"/>
            </a:lvl3pPr>
            <a:lvl4pPr marL="1066919" indent="0">
              <a:buNone/>
              <a:defRPr sz="1300" b="1"/>
            </a:lvl4pPr>
            <a:lvl5pPr marL="1422557" indent="0">
              <a:buNone/>
              <a:defRPr sz="1300" b="1"/>
            </a:lvl5pPr>
            <a:lvl6pPr marL="1778199" indent="0">
              <a:buNone/>
              <a:defRPr sz="1300" b="1"/>
            </a:lvl6pPr>
            <a:lvl7pPr marL="2133840" indent="0">
              <a:buNone/>
              <a:defRPr sz="1300" b="1"/>
            </a:lvl7pPr>
            <a:lvl8pPr marL="2489477" indent="0">
              <a:buNone/>
              <a:defRPr sz="1300" b="1"/>
            </a:lvl8pPr>
            <a:lvl9pPr marL="2845114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08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22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49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12" y="20522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12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5628" indent="0">
              <a:buNone/>
              <a:defRPr sz="1000"/>
            </a:lvl2pPr>
            <a:lvl3pPr marL="711270" indent="0">
              <a:buNone/>
              <a:defRPr sz="800"/>
            </a:lvl3pPr>
            <a:lvl4pPr marL="1066919" indent="0">
              <a:buNone/>
              <a:defRPr sz="700"/>
            </a:lvl4pPr>
            <a:lvl5pPr marL="1422557" indent="0">
              <a:buNone/>
              <a:defRPr sz="700"/>
            </a:lvl5pPr>
            <a:lvl6pPr marL="1778199" indent="0">
              <a:buNone/>
              <a:defRPr sz="700"/>
            </a:lvl6pPr>
            <a:lvl7pPr marL="2133840" indent="0">
              <a:buNone/>
              <a:defRPr sz="700"/>
            </a:lvl7pPr>
            <a:lvl8pPr marL="2489477" indent="0">
              <a:buNone/>
              <a:defRPr sz="700"/>
            </a:lvl8pPr>
            <a:lvl9pPr marL="2845114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0548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19" y="3600374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1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5628" indent="0">
              <a:buNone/>
              <a:defRPr sz="2300"/>
            </a:lvl2pPr>
            <a:lvl3pPr marL="711270" indent="0">
              <a:buNone/>
              <a:defRPr sz="1900"/>
            </a:lvl3pPr>
            <a:lvl4pPr marL="1066919" indent="0">
              <a:buNone/>
              <a:defRPr sz="1600"/>
            </a:lvl4pPr>
            <a:lvl5pPr marL="1422557" indent="0">
              <a:buNone/>
              <a:defRPr sz="1600"/>
            </a:lvl5pPr>
            <a:lvl6pPr marL="1778199" indent="0">
              <a:buNone/>
              <a:defRPr sz="1600"/>
            </a:lvl6pPr>
            <a:lvl7pPr marL="2133840" indent="0">
              <a:buNone/>
              <a:defRPr sz="1600"/>
            </a:lvl7pPr>
            <a:lvl8pPr marL="2489477" indent="0">
              <a:buNone/>
              <a:defRPr sz="1600"/>
            </a:lvl8pPr>
            <a:lvl9pPr marL="2845114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19" y="4025849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5628" indent="0">
              <a:buNone/>
              <a:defRPr sz="1000"/>
            </a:lvl2pPr>
            <a:lvl3pPr marL="711270" indent="0">
              <a:buNone/>
              <a:defRPr sz="800"/>
            </a:lvl3pPr>
            <a:lvl4pPr marL="1066919" indent="0">
              <a:buNone/>
              <a:defRPr sz="700"/>
            </a:lvl4pPr>
            <a:lvl5pPr marL="1422557" indent="0">
              <a:buNone/>
              <a:defRPr sz="700"/>
            </a:lvl5pPr>
            <a:lvl6pPr marL="1778199" indent="0">
              <a:buNone/>
              <a:defRPr sz="700"/>
            </a:lvl6pPr>
            <a:lvl7pPr marL="2133840" indent="0">
              <a:buNone/>
              <a:defRPr sz="700"/>
            </a:lvl7pPr>
            <a:lvl8pPr marL="2489477" indent="0">
              <a:buNone/>
              <a:defRPr sz="700"/>
            </a:lvl8pPr>
            <a:lvl9pPr marL="2845114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063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55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73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89" y="367196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89" y="1199761"/>
            <a:ext cx="7343979" cy="3627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603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94"/>
            <a:ext cx="7632700" cy="3206749"/>
          </a:xfrm>
        </p:spPr>
        <p:txBody>
          <a:bodyPr>
            <a:noAutofit/>
          </a:bodyPr>
          <a:lstStyle>
            <a:lvl1pPr marL="283135" indent="0">
              <a:buFontTx/>
              <a:buNone/>
              <a:defRPr b="1">
                <a:latin typeface="+mj-lt"/>
              </a:defRPr>
            </a:lvl1pPr>
            <a:lvl2pPr marL="280669" indent="2485">
              <a:defRPr>
                <a:latin typeface="+mj-lt"/>
              </a:defRPr>
            </a:lvl2pPr>
            <a:lvl3pPr marL="489620" indent="-202775">
              <a:tabLst/>
              <a:defRPr>
                <a:latin typeface="+mj-lt"/>
              </a:defRPr>
            </a:lvl3pPr>
            <a:lvl4pPr marL="0" indent="28066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213" tIns="35608" rIns="71213" bIns="35608" rtlCol="0">
            <a:noAutofit/>
          </a:bodyPr>
          <a:lstStyle/>
          <a:p>
            <a:pPr defTabSz="812381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189" y="558814"/>
            <a:ext cx="7548638" cy="946151"/>
          </a:xfrm>
        </p:spPr>
        <p:txBody>
          <a:bodyPr/>
          <a:lstStyle>
            <a:lvl1pPr marL="0" marR="0" indent="0" defTabSz="812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2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608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89" y="367196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97"/>
            <a:ext cx="3606830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97"/>
            <a:ext cx="3606831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68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89" y="367174"/>
            <a:ext cx="7343979" cy="44599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1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67" y="1598272"/>
            <a:ext cx="7772943" cy="11025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5790" indent="0" algn="ctr">
              <a:buNone/>
              <a:defRPr/>
            </a:lvl2pPr>
            <a:lvl3pPr marL="711591" indent="0" algn="ctr">
              <a:buNone/>
              <a:defRPr/>
            </a:lvl3pPr>
            <a:lvl4pPr marL="1067400" indent="0" algn="ctr">
              <a:buNone/>
              <a:defRPr/>
            </a:lvl4pPr>
            <a:lvl5pPr marL="1423199" indent="0" algn="ctr">
              <a:buNone/>
              <a:defRPr/>
            </a:lvl5pPr>
            <a:lvl6pPr marL="1779001" indent="0" algn="ctr">
              <a:buNone/>
              <a:defRPr/>
            </a:lvl6pPr>
            <a:lvl7pPr marL="2134801" indent="0" algn="ctr">
              <a:buNone/>
              <a:defRPr/>
            </a:lvl7pPr>
            <a:lvl8pPr marL="2490599" indent="0" algn="ctr">
              <a:buNone/>
              <a:defRPr/>
            </a:lvl8pPr>
            <a:lvl9pPr marL="2846398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697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101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8" y="3305579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8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5790" indent="0">
              <a:buNone/>
              <a:defRPr sz="1400"/>
            </a:lvl2pPr>
            <a:lvl3pPr marL="711591" indent="0">
              <a:buNone/>
              <a:defRPr sz="1300"/>
            </a:lvl3pPr>
            <a:lvl4pPr marL="1067400" indent="0">
              <a:buNone/>
              <a:defRPr sz="1100"/>
            </a:lvl4pPr>
            <a:lvl5pPr marL="1423199" indent="0">
              <a:buNone/>
              <a:defRPr sz="1100"/>
            </a:lvl5pPr>
            <a:lvl6pPr marL="1779001" indent="0">
              <a:buNone/>
              <a:defRPr sz="1100"/>
            </a:lvl6pPr>
            <a:lvl7pPr marL="2134801" indent="0">
              <a:buNone/>
              <a:defRPr sz="1100"/>
            </a:lvl7pPr>
            <a:lvl8pPr marL="2490599" indent="0">
              <a:buNone/>
              <a:defRPr sz="1100"/>
            </a:lvl8pPr>
            <a:lvl9pPr marL="2846398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475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214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10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790" indent="0">
              <a:buNone/>
              <a:defRPr sz="1600" b="1"/>
            </a:lvl2pPr>
            <a:lvl3pPr marL="711591" indent="0">
              <a:buNone/>
              <a:defRPr sz="1400" b="1"/>
            </a:lvl3pPr>
            <a:lvl4pPr marL="1067400" indent="0">
              <a:buNone/>
              <a:defRPr sz="1300" b="1"/>
            </a:lvl4pPr>
            <a:lvl5pPr marL="1423199" indent="0">
              <a:buNone/>
              <a:defRPr sz="1300" b="1"/>
            </a:lvl5pPr>
            <a:lvl6pPr marL="1779001" indent="0">
              <a:buNone/>
              <a:defRPr sz="1300" b="1"/>
            </a:lvl6pPr>
            <a:lvl7pPr marL="2134801" indent="0">
              <a:buNone/>
              <a:defRPr sz="1300" b="1"/>
            </a:lvl7pPr>
            <a:lvl8pPr marL="2490599" indent="0">
              <a:buNone/>
              <a:defRPr sz="1300" b="1"/>
            </a:lvl8pPr>
            <a:lvl9pPr marL="2846398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5790" indent="0">
              <a:buNone/>
              <a:defRPr sz="1600" b="1"/>
            </a:lvl2pPr>
            <a:lvl3pPr marL="711591" indent="0">
              <a:buNone/>
              <a:defRPr sz="1400" b="1"/>
            </a:lvl3pPr>
            <a:lvl4pPr marL="1067400" indent="0">
              <a:buNone/>
              <a:defRPr sz="1300" b="1"/>
            </a:lvl4pPr>
            <a:lvl5pPr marL="1423199" indent="0">
              <a:buNone/>
              <a:defRPr sz="1300" b="1"/>
            </a:lvl5pPr>
            <a:lvl6pPr marL="1779001" indent="0">
              <a:buNone/>
              <a:defRPr sz="1300" b="1"/>
            </a:lvl6pPr>
            <a:lvl7pPr marL="2134801" indent="0">
              <a:buNone/>
              <a:defRPr sz="1300" b="1"/>
            </a:lvl7pPr>
            <a:lvl8pPr marL="2490599" indent="0">
              <a:buNone/>
              <a:defRPr sz="1300" b="1"/>
            </a:lvl8pPr>
            <a:lvl9pPr marL="2846398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24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12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16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9" y="205221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9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5790" indent="0">
              <a:buNone/>
              <a:defRPr sz="1000"/>
            </a:lvl2pPr>
            <a:lvl3pPr marL="711591" indent="0">
              <a:buNone/>
              <a:defRPr sz="800"/>
            </a:lvl3pPr>
            <a:lvl4pPr marL="1067400" indent="0">
              <a:buNone/>
              <a:defRPr sz="700"/>
            </a:lvl4pPr>
            <a:lvl5pPr marL="1423199" indent="0">
              <a:buNone/>
              <a:defRPr sz="700"/>
            </a:lvl5pPr>
            <a:lvl6pPr marL="1779001" indent="0">
              <a:buNone/>
              <a:defRPr sz="700"/>
            </a:lvl6pPr>
            <a:lvl7pPr marL="2134801" indent="0">
              <a:buNone/>
              <a:defRPr sz="700"/>
            </a:lvl7pPr>
            <a:lvl8pPr marL="2490599" indent="0">
              <a:buNone/>
              <a:defRPr sz="700"/>
            </a:lvl8pPr>
            <a:lvl9pPr marL="284639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6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94"/>
            <a:ext cx="7632700" cy="3206749"/>
          </a:xfrm>
        </p:spPr>
        <p:txBody>
          <a:bodyPr>
            <a:noAutofit/>
          </a:bodyPr>
          <a:lstStyle>
            <a:lvl1pPr marL="283135" indent="0">
              <a:buFontTx/>
              <a:buNone/>
              <a:defRPr b="1">
                <a:latin typeface="+mj-lt"/>
              </a:defRPr>
            </a:lvl1pPr>
            <a:lvl2pPr marL="280669" indent="2485">
              <a:defRPr>
                <a:latin typeface="+mj-lt"/>
              </a:defRPr>
            </a:lvl2pPr>
            <a:lvl3pPr marL="489620" indent="-202775">
              <a:tabLst/>
              <a:defRPr>
                <a:latin typeface="+mj-lt"/>
              </a:defRPr>
            </a:lvl3pPr>
            <a:lvl4pPr marL="0" indent="280669">
              <a:defRPr>
                <a:latin typeface="+mj-lt"/>
              </a:defRPr>
            </a:lvl4pPr>
            <a:lvl5pPr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926640" y="3845307"/>
            <a:ext cx="923618" cy="282640"/>
          </a:xfrm>
          <a:prstGeom prst="rect">
            <a:avLst/>
          </a:prstGeom>
          <a:noFill/>
        </p:spPr>
        <p:txBody>
          <a:bodyPr wrap="square" lIns="71213" tIns="35608" rIns="71213" bIns="35608" rtlCol="0">
            <a:noAutofit/>
          </a:bodyPr>
          <a:lstStyle/>
          <a:p>
            <a:pPr defTabSz="812381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611220" y="558801"/>
            <a:ext cx="7632699" cy="946150"/>
          </a:xfrm>
        </p:spPr>
        <p:txBody>
          <a:bodyPr>
            <a:noAutofit/>
          </a:bodyPr>
          <a:lstStyle>
            <a:lvl1pPr marL="0" marR="0" indent="0" defTabSz="812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2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821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13" y="3600371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1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5790" indent="0">
              <a:buNone/>
              <a:defRPr sz="2300"/>
            </a:lvl2pPr>
            <a:lvl3pPr marL="711591" indent="0">
              <a:buNone/>
              <a:defRPr sz="1900"/>
            </a:lvl3pPr>
            <a:lvl4pPr marL="1067400" indent="0">
              <a:buNone/>
              <a:defRPr sz="1600"/>
            </a:lvl4pPr>
            <a:lvl5pPr marL="1423199" indent="0">
              <a:buNone/>
              <a:defRPr sz="1600"/>
            </a:lvl5pPr>
            <a:lvl6pPr marL="1779001" indent="0">
              <a:buNone/>
              <a:defRPr sz="1600"/>
            </a:lvl6pPr>
            <a:lvl7pPr marL="2134801" indent="0">
              <a:buNone/>
              <a:defRPr sz="1600"/>
            </a:lvl7pPr>
            <a:lvl8pPr marL="2490599" indent="0">
              <a:buNone/>
              <a:defRPr sz="1600"/>
            </a:lvl8pPr>
            <a:lvl9pPr marL="2846398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13" y="4025846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5790" indent="0">
              <a:buNone/>
              <a:defRPr sz="1000"/>
            </a:lvl2pPr>
            <a:lvl3pPr marL="711591" indent="0">
              <a:buNone/>
              <a:defRPr sz="800"/>
            </a:lvl3pPr>
            <a:lvl4pPr marL="1067400" indent="0">
              <a:buNone/>
              <a:defRPr sz="700"/>
            </a:lvl4pPr>
            <a:lvl5pPr marL="1423199" indent="0">
              <a:buNone/>
              <a:defRPr sz="700"/>
            </a:lvl5pPr>
            <a:lvl6pPr marL="1779001" indent="0">
              <a:buNone/>
              <a:defRPr sz="700"/>
            </a:lvl6pPr>
            <a:lvl7pPr marL="2134801" indent="0">
              <a:buNone/>
              <a:defRPr sz="700"/>
            </a:lvl7pPr>
            <a:lvl8pPr marL="2490599" indent="0">
              <a:buNone/>
              <a:defRPr sz="700"/>
            </a:lvl8pPr>
            <a:lvl9pPr marL="2846398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399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9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455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83" y="367193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83" y="1199761"/>
            <a:ext cx="7343979" cy="3627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7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83" y="367193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94"/>
            <a:ext cx="3606830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94"/>
            <a:ext cx="3606831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266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83" y="367174"/>
            <a:ext cx="7343979" cy="44599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65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62" y="1598268"/>
            <a:ext cx="7772943" cy="11025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30"/>
            <a:ext cx="6401886" cy="1314221"/>
          </a:xfrm>
        </p:spPr>
        <p:txBody>
          <a:bodyPr/>
          <a:lstStyle>
            <a:lvl1pPr marL="0" indent="0" algn="ctr">
              <a:buNone/>
              <a:defRPr/>
            </a:lvl1pPr>
            <a:lvl2pPr marL="356006" indent="0" algn="ctr">
              <a:buNone/>
              <a:defRPr/>
            </a:lvl2pPr>
            <a:lvl3pPr marL="712019" indent="0" algn="ctr">
              <a:buNone/>
              <a:defRPr/>
            </a:lvl3pPr>
            <a:lvl4pPr marL="1068042" indent="0" algn="ctr">
              <a:buNone/>
              <a:defRPr/>
            </a:lvl4pPr>
            <a:lvl5pPr marL="1424055" indent="0" algn="ctr">
              <a:buNone/>
              <a:defRPr/>
            </a:lvl5pPr>
            <a:lvl6pPr marL="1780070" indent="0" algn="ctr">
              <a:buNone/>
              <a:defRPr/>
            </a:lvl6pPr>
            <a:lvl7pPr marL="2136085" indent="0" algn="ctr">
              <a:buNone/>
              <a:defRPr/>
            </a:lvl7pPr>
            <a:lvl8pPr marL="2492097" indent="0" algn="ctr">
              <a:buNone/>
              <a:defRPr/>
            </a:lvl8pPr>
            <a:lvl9pPr marL="2848109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168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645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13" y="330557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13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006" indent="0">
              <a:buNone/>
              <a:defRPr sz="1400"/>
            </a:lvl2pPr>
            <a:lvl3pPr marL="712019" indent="0">
              <a:buNone/>
              <a:defRPr sz="1300"/>
            </a:lvl3pPr>
            <a:lvl4pPr marL="1068042" indent="0">
              <a:buNone/>
              <a:defRPr sz="1100"/>
            </a:lvl4pPr>
            <a:lvl5pPr marL="1424055" indent="0">
              <a:buNone/>
              <a:defRPr sz="1100"/>
            </a:lvl5pPr>
            <a:lvl6pPr marL="1780070" indent="0">
              <a:buNone/>
              <a:defRPr sz="1100"/>
            </a:lvl6pPr>
            <a:lvl7pPr marL="2136085" indent="0">
              <a:buNone/>
              <a:defRPr sz="1100"/>
            </a:lvl7pPr>
            <a:lvl8pPr marL="2492097" indent="0">
              <a:buNone/>
              <a:defRPr sz="1100"/>
            </a:lvl8pPr>
            <a:lvl9pPr marL="284810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90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1"/>
            <a:ext cx="3606830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61"/>
            <a:ext cx="3606831" cy="362733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59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" y="1169"/>
            <a:ext cx="9143998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94"/>
            <a:ext cx="7632700" cy="3206749"/>
          </a:xfrm>
        </p:spPr>
        <p:txBody>
          <a:bodyPr>
            <a:noAutofit/>
          </a:bodyPr>
          <a:lstStyle>
            <a:lvl1pPr marL="283135" indent="0">
              <a:buFontTx/>
              <a:buNone/>
              <a:defRPr b="1">
                <a:latin typeface="+mj-lt"/>
              </a:defRPr>
            </a:lvl1pPr>
            <a:lvl2pPr marL="283135" indent="0">
              <a:defRPr>
                <a:latin typeface="+mj-lt"/>
              </a:defRPr>
            </a:lvl2pPr>
            <a:lvl3pPr marL="489620" indent="-202775">
              <a:defRPr>
                <a:latin typeface="+mj-lt"/>
              </a:defRPr>
            </a:lvl3pPr>
            <a:lvl4pPr marL="0" indent="280669">
              <a:defRPr>
                <a:latin typeface="+mj-lt"/>
              </a:defRPr>
            </a:lvl4pPr>
            <a:lvl5pPr marL="111771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20" y="558801"/>
            <a:ext cx="7632699" cy="946150"/>
          </a:xfrm>
        </p:spPr>
        <p:txBody>
          <a:bodyPr>
            <a:noAutofit/>
          </a:bodyPr>
          <a:lstStyle>
            <a:lvl1pPr marL="0" marR="0" indent="0" defTabSz="812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2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97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5" y="206263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06" indent="0">
              <a:buNone/>
              <a:defRPr sz="1600" b="1"/>
            </a:lvl2pPr>
            <a:lvl3pPr marL="712019" indent="0">
              <a:buNone/>
              <a:defRPr sz="1400" b="1"/>
            </a:lvl3pPr>
            <a:lvl4pPr marL="1068042" indent="0">
              <a:buNone/>
              <a:defRPr sz="1300" b="1"/>
            </a:lvl4pPr>
            <a:lvl5pPr marL="1424055" indent="0">
              <a:buNone/>
              <a:defRPr sz="1300" b="1"/>
            </a:lvl5pPr>
            <a:lvl6pPr marL="1780070" indent="0">
              <a:buNone/>
              <a:defRPr sz="1300" b="1"/>
            </a:lvl6pPr>
            <a:lvl7pPr marL="2136085" indent="0">
              <a:buNone/>
              <a:defRPr sz="1300" b="1"/>
            </a:lvl7pPr>
            <a:lvl8pPr marL="2492097" indent="0">
              <a:buNone/>
              <a:defRPr sz="1300" b="1"/>
            </a:lvl8pPr>
            <a:lvl9pPr marL="2848109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006" indent="0">
              <a:buNone/>
              <a:defRPr sz="1600" b="1"/>
            </a:lvl2pPr>
            <a:lvl3pPr marL="712019" indent="0">
              <a:buNone/>
              <a:defRPr sz="1400" b="1"/>
            </a:lvl3pPr>
            <a:lvl4pPr marL="1068042" indent="0">
              <a:buNone/>
              <a:defRPr sz="1300" b="1"/>
            </a:lvl4pPr>
            <a:lvl5pPr marL="1424055" indent="0">
              <a:buNone/>
              <a:defRPr sz="1300" b="1"/>
            </a:lvl5pPr>
            <a:lvl6pPr marL="1780070" indent="0">
              <a:buNone/>
              <a:defRPr sz="1300" b="1"/>
            </a:lvl6pPr>
            <a:lvl7pPr marL="2136085" indent="0">
              <a:buNone/>
              <a:defRPr sz="1300" b="1"/>
            </a:lvl7pPr>
            <a:lvl8pPr marL="2492097" indent="0">
              <a:buNone/>
              <a:defRPr sz="1300" b="1"/>
            </a:lvl8pPr>
            <a:lvl9pPr marL="2848109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330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748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002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506" y="20520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506" y="1076656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006" indent="0">
              <a:buNone/>
              <a:defRPr sz="1000"/>
            </a:lvl2pPr>
            <a:lvl3pPr marL="712019" indent="0">
              <a:buNone/>
              <a:defRPr sz="800"/>
            </a:lvl3pPr>
            <a:lvl4pPr marL="1068042" indent="0">
              <a:buNone/>
              <a:defRPr sz="700"/>
            </a:lvl4pPr>
            <a:lvl5pPr marL="1424055" indent="0">
              <a:buNone/>
              <a:defRPr sz="700"/>
            </a:lvl5pPr>
            <a:lvl6pPr marL="1780070" indent="0">
              <a:buNone/>
              <a:defRPr sz="700"/>
            </a:lvl6pPr>
            <a:lvl7pPr marL="2136085" indent="0">
              <a:buNone/>
              <a:defRPr sz="700"/>
            </a:lvl7pPr>
            <a:lvl8pPr marL="2492097" indent="0">
              <a:buNone/>
              <a:defRPr sz="700"/>
            </a:lvl8pPr>
            <a:lvl9pPr marL="2848109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7863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913" y="3600368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913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006" indent="0">
              <a:buNone/>
              <a:defRPr sz="2300"/>
            </a:lvl2pPr>
            <a:lvl3pPr marL="712019" indent="0">
              <a:buNone/>
              <a:defRPr sz="1900"/>
            </a:lvl3pPr>
            <a:lvl4pPr marL="1068042" indent="0">
              <a:buNone/>
              <a:defRPr sz="1600"/>
            </a:lvl4pPr>
            <a:lvl5pPr marL="1424055" indent="0">
              <a:buNone/>
              <a:defRPr sz="1600"/>
            </a:lvl5pPr>
            <a:lvl6pPr marL="1780070" indent="0">
              <a:buNone/>
              <a:defRPr sz="1600"/>
            </a:lvl6pPr>
            <a:lvl7pPr marL="2136085" indent="0">
              <a:buNone/>
              <a:defRPr sz="1600"/>
            </a:lvl7pPr>
            <a:lvl8pPr marL="2492097" indent="0">
              <a:buNone/>
              <a:defRPr sz="1600"/>
            </a:lvl8pPr>
            <a:lvl9pPr marL="2848109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913" y="4025843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006" indent="0">
              <a:buNone/>
              <a:defRPr sz="1000"/>
            </a:lvl2pPr>
            <a:lvl3pPr marL="712019" indent="0">
              <a:buNone/>
              <a:defRPr sz="800"/>
            </a:lvl3pPr>
            <a:lvl4pPr marL="1068042" indent="0">
              <a:buNone/>
              <a:defRPr sz="700"/>
            </a:lvl4pPr>
            <a:lvl5pPr marL="1424055" indent="0">
              <a:buNone/>
              <a:defRPr sz="700"/>
            </a:lvl5pPr>
            <a:lvl6pPr marL="1780070" indent="0">
              <a:buNone/>
              <a:defRPr sz="700"/>
            </a:lvl6pPr>
            <a:lvl7pPr marL="2136085" indent="0">
              <a:buNone/>
              <a:defRPr sz="700"/>
            </a:lvl7pPr>
            <a:lvl8pPr marL="2492097" indent="0">
              <a:buNone/>
              <a:defRPr sz="700"/>
            </a:lvl8pPr>
            <a:lvl9pPr marL="2848109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3675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2684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74"/>
            <a:ext cx="1835316" cy="44599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74"/>
            <a:ext cx="5378344" cy="44599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964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82" y="367190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82" y="1199761"/>
            <a:ext cx="7343979" cy="36273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12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82" y="367190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90"/>
            <a:ext cx="3606830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90"/>
            <a:ext cx="3606831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4"/>
            <a:ext cx="3606830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4"/>
            <a:ext cx="3606831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69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82" y="367174"/>
            <a:ext cx="7343979" cy="44599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20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27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:\Projects\Текущие\Проектная\FNS_2012\_БРЭНДБУК\out\PPT\3_1_present_16.9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1504994"/>
            <a:ext cx="7632700" cy="3206749"/>
          </a:xfrm>
        </p:spPr>
        <p:txBody>
          <a:bodyPr>
            <a:noAutofit/>
          </a:bodyPr>
          <a:lstStyle>
            <a:lvl1pPr marL="283135" indent="0">
              <a:buFontTx/>
              <a:buNone/>
              <a:defRPr b="1">
                <a:latin typeface="+mj-lt"/>
              </a:defRPr>
            </a:lvl1pPr>
            <a:lvl2pPr marL="283135" indent="0">
              <a:defRPr>
                <a:latin typeface="+mj-lt"/>
              </a:defRPr>
            </a:lvl2pPr>
            <a:lvl3pPr marL="489620" indent="-202775">
              <a:defRPr>
                <a:latin typeface="+mj-lt"/>
              </a:defRPr>
            </a:lvl3pPr>
            <a:lvl4pPr marL="0" indent="280669">
              <a:defRPr>
                <a:latin typeface="+mj-lt"/>
              </a:defRPr>
            </a:lvl4pPr>
            <a:lvl5pPr marL="1117717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611220" y="558801"/>
            <a:ext cx="7632699" cy="946150"/>
          </a:xfrm>
        </p:spPr>
        <p:txBody>
          <a:bodyPr>
            <a:noAutofit/>
          </a:bodyPr>
          <a:lstStyle>
            <a:lvl1pPr marL="0" marR="0" indent="0" defTabSz="812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marL="0" marR="0" lvl="0" indent="0" defTabSz="81238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38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6135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50" y="1598264"/>
            <a:ext cx="7772943" cy="11025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6726" indent="0" algn="ctr">
              <a:buNone/>
              <a:defRPr/>
            </a:lvl2pPr>
            <a:lvl3pPr marL="713449" indent="0" algn="ctr">
              <a:buNone/>
              <a:defRPr/>
            </a:lvl3pPr>
            <a:lvl4pPr marL="1070195" indent="0" algn="ctr">
              <a:buNone/>
              <a:defRPr/>
            </a:lvl4pPr>
            <a:lvl5pPr marL="1426925" indent="0" algn="ctr">
              <a:buNone/>
              <a:defRPr/>
            </a:lvl5pPr>
            <a:lvl6pPr marL="1783655" indent="0" algn="ctr">
              <a:buNone/>
              <a:defRPr/>
            </a:lvl6pPr>
            <a:lvl7pPr marL="2140387" indent="0" algn="ctr">
              <a:buNone/>
              <a:defRPr/>
            </a:lvl7pPr>
            <a:lvl8pPr marL="2497118" indent="0" algn="ctr">
              <a:buNone/>
              <a:defRPr/>
            </a:lvl8pPr>
            <a:lvl9pPr marL="285385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0687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35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201" y="3305565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201" y="2180294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726" indent="0">
              <a:buNone/>
              <a:defRPr sz="1400"/>
            </a:lvl2pPr>
            <a:lvl3pPr marL="713449" indent="0">
              <a:buNone/>
              <a:defRPr sz="1300"/>
            </a:lvl3pPr>
            <a:lvl4pPr marL="1070195" indent="0">
              <a:buNone/>
              <a:defRPr sz="1100"/>
            </a:lvl4pPr>
            <a:lvl5pPr marL="1426925" indent="0">
              <a:buNone/>
              <a:defRPr sz="1100"/>
            </a:lvl5pPr>
            <a:lvl6pPr marL="1783655" indent="0">
              <a:buNone/>
              <a:defRPr sz="1100"/>
            </a:lvl6pPr>
            <a:lvl7pPr marL="2140387" indent="0">
              <a:buNone/>
              <a:defRPr sz="1100"/>
            </a:lvl7pPr>
            <a:lvl8pPr marL="2497118" indent="0">
              <a:buNone/>
              <a:defRPr sz="1100"/>
            </a:lvl8pPr>
            <a:lvl9pPr marL="285385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908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7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3010" y="119977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331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3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6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726" indent="0">
              <a:buNone/>
              <a:defRPr sz="1600" b="1"/>
            </a:lvl2pPr>
            <a:lvl3pPr marL="713449" indent="0">
              <a:buNone/>
              <a:defRPr sz="1400" b="1"/>
            </a:lvl3pPr>
            <a:lvl4pPr marL="1070195" indent="0">
              <a:buNone/>
              <a:defRPr sz="1300" b="1"/>
            </a:lvl4pPr>
            <a:lvl5pPr marL="1426925" indent="0">
              <a:buNone/>
              <a:defRPr sz="1300" b="1"/>
            </a:lvl5pPr>
            <a:lvl6pPr marL="1783655" indent="0">
              <a:buNone/>
              <a:defRPr sz="1300" b="1"/>
            </a:lvl6pPr>
            <a:lvl7pPr marL="2140387" indent="0">
              <a:buNone/>
              <a:defRPr sz="1300" b="1"/>
            </a:lvl7pPr>
            <a:lvl8pPr marL="2497118" indent="0">
              <a:buNone/>
              <a:defRPr sz="1300" b="1"/>
            </a:lvl8pPr>
            <a:lvl9pPr marL="285385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6" y="1630635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8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726" indent="0">
              <a:buNone/>
              <a:defRPr sz="1600" b="1"/>
            </a:lvl2pPr>
            <a:lvl3pPr marL="713449" indent="0">
              <a:buNone/>
              <a:defRPr sz="1400" b="1"/>
            </a:lvl3pPr>
            <a:lvl4pPr marL="1070195" indent="0">
              <a:buNone/>
              <a:defRPr sz="1300" b="1"/>
            </a:lvl4pPr>
            <a:lvl5pPr marL="1426925" indent="0">
              <a:buNone/>
              <a:defRPr sz="1300" b="1"/>
            </a:lvl5pPr>
            <a:lvl6pPr marL="1783655" indent="0">
              <a:buNone/>
              <a:defRPr sz="1300" b="1"/>
            </a:lvl6pPr>
            <a:lvl7pPr marL="2140387" indent="0">
              <a:buNone/>
              <a:defRPr sz="1300" b="1"/>
            </a:lvl7pPr>
            <a:lvl8pPr marL="2497118" indent="0">
              <a:buNone/>
              <a:defRPr sz="1300" b="1"/>
            </a:lvl8pPr>
            <a:lvl9pPr marL="285385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8" y="1630635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78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20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493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93" y="20520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2" y="205181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93" y="1076650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6726" indent="0">
              <a:buNone/>
              <a:defRPr sz="900"/>
            </a:lvl2pPr>
            <a:lvl3pPr marL="713449" indent="0">
              <a:buNone/>
              <a:defRPr sz="800"/>
            </a:lvl3pPr>
            <a:lvl4pPr marL="1070195" indent="0">
              <a:buNone/>
              <a:defRPr sz="700"/>
            </a:lvl4pPr>
            <a:lvl5pPr marL="1426925" indent="0">
              <a:buNone/>
              <a:defRPr sz="700"/>
            </a:lvl5pPr>
            <a:lvl6pPr marL="1783655" indent="0">
              <a:buNone/>
              <a:defRPr sz="700"/>
            </a:lvl6pPr>
            <a:lvl7pPr marL="2140387" indent="0">
              <a:buNone/>
              <a:defRPr sz="700"/>
            </a:lvl7pPr>
            <a:lvl8pPr marL="2497118" indent="0">
              <a:buNone/>
              <a:defRPr sz="700"/>
            </a:lvl8pPr>
            <a:lvl9pPr marL="285385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151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99" y="360036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99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6726" indent="0">
              <a:buNone/>
              <a:defRPr sz="2200"/>
            </a:lvl2pPr>
            <a:lvl3pPr marL="713449" indent="0">
              <a:buNone/>
              <a:defRPr sz="1900"/>
            </a:lvl3pPr>
            <a:lvl4pPr marL="1070195" indent="0">
              <a:buNone/>
              <a:defRPr sz="1600"/>
            </a:lvl4pPr>
            <a:lvl5pPr marL="1426925" indent="0">
              <a:buNone/>
              <a:defRPr sz="1600"/>
            </a:lvl5pPr>
            <a:lvl6pPr marL="1783655" indent="0">
              <a:buNone/>
              <a:defRPr sz="1600"/>
            </a:lvl6pPr>
            <a:lvl7pPr marL="2140387" indent="0">
              <a:buNone/>
              <a:defRPr sz="1600"/>
            </a:lvl7pPr>
            <a:lvl8pPr marL="2497118" indent="0">
              <a:buNone/>
              <a:defRPr sz="1600"/>
            </a:lvl8pPr>
            <a:lvl9pPr marL="2853850" indent="0">
              <a:buNone/>
              <a:defRPr sz="16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99" y="402583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6726" indent="0">
              <a:buNone/>
              <a:defRPr sz="900"/>
            </a:lvl2pPr>
            <a:lvl3pPr marL="713449" indent="0">
              <a:buNone/>
              <a:defRPr sz="800"/>
            </a:lvl3pPr>
            <a:lvl4pPr marL="1070195" indent="0">
              <a:buNone/>
              <a:defRPr sz="700"/>
            </a:lvl4pPr>
            <a:lvl5pPr marL="1426925" indent="0">
              <a:buNone/>
              <a:defRPr sz="700"/>
            </a:lvl5pPr>
            <a:lvl6pPr marL="1783655" indent="0">
              <a:buNone/>
              <a:defRPr sz="700"/>
            </a:lvl6pPr>
            <a:lvl7pPr marL="2140387" indent="0">
              <a:buNone/>
              <a:defRPr sz="700"/>
            </a:lvl7pPr>
            <a:lvl8pPr marL="2497118" indent="0">
              <a:buNone/>
              <a:defRPr sz="700"/>
            </a:lvl8pPr>
            <a:lvl9pPr marL="285385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4292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5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2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-556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046" y="1478188"/>
            <a:ext cx="5736842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7046" y="353047"/>
            <a:ext cx="5736842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61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2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185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2475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309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371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433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495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16077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5"/>
            <a:ext cx="1835316" cy="44599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5"/>
            <a:ext cx="5378344" cy="44599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559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69" y="367183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69" y="1199774"/>
            <a:ext cx="7343979" cy="362733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18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53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69" y="367183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86"/>
            <a:ext cx="3606830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3010" y="1199786"/>
            <a:ext cx="3606831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32"/>
            <a:ext cx="3606830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3010" y="3064732"/>
            <a:ext cx="3606831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18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148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69" y="367165"/>
            <a:ext cx="7343979" cy="44599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18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288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539" y="1598242"/>
            <a:ext cx="7772943" cy="11025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057" y="2914614"/>
            <a:ext cx="6401886" cy="1314222"/>
          </a:xfrm>
        </p:spPr>
        <p:txBody>
          <a:bodyPr/>
          <a:lstStyle>
            <a:lvl1pPr marL="0" indent="0" algn="ctr">
              <a:buNone/>
              <a:defRPr/>
            </a:lvl1pPr>
            <a:lvl2pPr marL="357266" indent="0" algn="ctr">
              <a:buNone/>
              <a:defRPr/>
            </a:lvl2pPr>
            <a:lvl3pPr marL="714529" indent="0" algn="ctr">
              <a:buNone/>
              <a:defRPr/>
            </a:lvl3pPr>
            <a:lvl4pPr marL="1071804" indent="0" algn="ctr">
              <a:buNone/>
              <a:defRPr/>
            </a:lvl4pPr>
            <a:lvl5pPr marL="1429071" indent="0" algn="ctr">
              <a:buNone/>
              <a:defRPr/>
            </a:lvl5pPr>
            <a:lvl6pPr marL="1786338" indent="0" algn="ctr">
              <a:buNone/>
              <a:defRPr/>
            </a:lvl6pPr>
            <a:lvl7pPr marL="2143605" indent="0" algn="ctr">
              <a:buNone/>
              <a:defRPr/>
            </a:lvl7pPr>
            <a:lvl8pPr marL="2500873" indent="0" algn="ctr">
              <a:buNone/>
              <a:defRPr/>
            </a:lvl8pPr>
            <a:lvl9pPr marL="285814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9C44035-C6A1-4714-955F-5E70914205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703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87A33C-8020-4182-8E0B-E61C821744C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45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191" y="3305543"/>
            <a:ext cx="7772943" cy="102157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191" y="2180292"/>
            <a:ext cx="7772943" cy="1125242"/>
          </a:xfrm>
        </p:spPr>
        <p:txBody>
          <a:bodyPr anchor="b"/>
          <a:lstStyle>
            <a:lvl1pPr marL="0" indent="0">
              <a:buNone/>
              <a:defRPr sz="1600"/>
            </a:lvl1pPr>
            <a:lvl2pPr marL="357266" indent="0">
              <a:buNone/>
              <a:defRPr sz="1400"/>
            </a:lvl2pPr>
            <a:lvl3pPr marL="714529" indent="0">
              <a:buNone/>
              <a:defRPr sz="1300"/>
            </a:lvl3pPr>
            <a:lvl4pPr marL="1071804" indent="0">
              <a:buNone/>
              <a:defRPr sz="1100"/>
            </a:lvl4pPr>
            <a:lvl5pPr marL="1429071" indent="0">
              <a:buNone/>
              <a:defRPr sz="1100"/>
            </a:lvl5pPr>
            <a:lvl6pPr marL="1786338" indent="0">
              <a:buNone/>
              <a:defRPr sz="1100"/>
            </a:lvl6pPr>
            <a:lvl7pPr marL="2143605" indent="0">
              <a:buNone/>
              <a:defRPr sz="1100"/>
            </a:lvl7pPr>
            <a:lvl8pPr marL="2500873" indent="0">
              <a:buNone/>
              <a:defRPr sz="1100"/>
            </a:lvl8pPr>
            <a:lvl9pPr marL="2858140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32C778-9778-48A0-A30D-5A5AFFE5802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2529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5848" y="1199764"/>
            <a:ext cx="3606830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52998" y="1199764"/>
            <a:ext cx="3606831" cy="3627339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85E87F-E54A-4B3D-A399-B1663516AB3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257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2" y="206260"/>
            <a:ext cx="8229057" cy="85743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474" y="1151160"/>
            <a:ext cx="4039867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474" y="1630629"/>
            <a:ext cx="4039867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307" y="1151160"/>
            <a:ext cx="4041225" cy="4794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7266" indent="0">
              <a:buNone/>
              <a:defRPr sz="1600" b="1"/>
            </a:lvl2pPr>
            <a:lvl3pPr marL="714529" indent="0">
              <a:buNone/>
              <a:defRPr sz="1400" b="1"/>
            </a:lvl3pPr>
            <a:lvl4pPr marL="1071804" indent="0">
              <a:buNone/>
              <a:defRPr sz="1300" b="1"/>
            </a:lvl4pPr>
            <a:lvl5pPr marL="1429071" indent="0">
              <a:buNone/>
              <a:defRPr sz="1300" b="1"/>
            </a:lvl5pPr>
            <a:lvl6pPr marL="1786338" indent="0">
              <a:buNone/>
              <a:defRPr sz="1300" b="1"/>
            </a:lvl6pPr>
            <a:lvl7pPr marL="2143605" indent="0">
              <a:buNone/>
              <a:defRPr sz="1300" b="1"/>
            </a:lvl7pPr>
            <a:lvl8pPr marL="2500873" indent="0">
              <a:buNone/>
              <a:defRPr sz="1300" b="1"/>
            </a:lvl8pPr>
            <a:lvl9pPr marL="2858140" indent="0">
              <a:buNone/>
              <a:defRPr sz="13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307" y="1630629"/>
            <a:ext cx="4041225" cy="296428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A23926-0443-489C-9F0D-E4469FEB634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535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3841616-2C9F-48A9-AE86-C98F3B23265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9" y="558812"/>
            <a:ext cx="8075612" cy="946151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90" y="1504951"/>
            <a:ext cx="3647576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4951"/>
            <a:ext cx="3671888" cy="320675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376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587BCF-BE32-43D2-88AB-A07FCD9C9CD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900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482" y="205189"/>
            <a:ext cx="3008181" cy="87146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611" y="205179"/>
            <a:ext cx="5110921" cy="438973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482" y="1076648"/>
            <a:ext cx="3008181" cy="3518270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903B00-C01C-4882-B9FC-C4919ECD67E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692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887" y="3600352"/>
            <a:ext cx="5486943" cy="4254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1887" y="460032"/>
            <a:ext cx="5486943" cy="3085236"/>
          </a:xfrm>
        </p:spPr>
        <p:txBody>
          <a:bodyPr/>
          <a:lstStyle>
            <a:lvl1pPr marL="0" indent="0">
              <a:buNone/>
              <a:defRPr sz="2500"/>
            </a:lvl1pPr>
            <a:lvl2pPr marL="357266" indent="0">
              <a:buNone/>
              <a:defRPr sz="2200"/>
            </a:lvl2pPr>
            <a:lvl3pPr marL="714529" indent="0">
              <a:buNone/>
              <a:defRPr sz="1900"/>
            </a:lvl3pPr>
            <a:lvl4pPr marL="1071804" indent="0">
              <a:buNone/>
              <a:defRPr sz="1600"/>
            </a:lvl4pPr>
            <a:lvl5pPr marL="1429071" indent="0">
              <a:buNone/>
              <a:defRPr sz="1600"/>
            </a:lvl5pPr>
            <a:lvl6pPr marL="1786338" indent="0">
              <a:buNone/>
              <a:defRPr sz="1600"/>
            </a:lvl6pPr>
            <a:lvl7pPr marL="2143605" indent="0">
              <a:buNone/>
              <a:defRPr sz="1600"/>
            </a:lvl7pPr>
            <a:lvl8pPr marL="2500873" indent="0">
              <a:buNone/>
              <a:defRPr sz="1600"/>
            </a:lvl8pPr>
            <a:lvl9pPr marL="2858140" indent="0">
              <a:buNone/>
              <a:defRPr sz="1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1887" y="4025827"/>
            <a:ext cx="5486943" cy="603657"/>
          </a:xfrm>
        </p:spPr>
        <p:txBody>
          <a:bodyPr/>
          <a:lstStyle>
            <a:lvl1pPr marL="0" indent="0">
              <a:buNone/>
              <a:defRPr sz="1100"/>
            </a:lvl1pPr>
            <a:lvl2pPr marL="357266" indent="0">
              <a:buNone/>
              <a:defRPr sz="900"/>
            </a:lvl2pPr>
            <a:lvl3pPr marL="714529" indent="0">
              <a:buNone/>
              <a:defRPr sz="800"/>
            </a:lvl3pPr>
            <a:lvl4pPr marL="1071804" indent="0">
              <a:buNone/>
              <a:defRPr sz="700"/>
            </a:lvl4pPr>
            <a:lvl5pPr marL="1429071" indent="0">
              <a:buNone/>
              <a:defRPr sz="700"/>
            </a:lvl5pPr>
            <a:lvl6pPr marL="1786338" indent="0">
              <a:buNone/>
              <a:defRPr sz="700"/>
            </a:lvl6pPr>
            <a:lvl7pPr marL="2143605" indent="0">
              <a:buNone/>
              <a:defRPr sz="700"/>
            </a:lvl7pPr>
            <a:lvl8pPr marL="2500873" indent="0">
              <a:buNone/>
              <a:defRPr sz="700"/>
            </a:lvl8pPr>
            <a:lvl9pPr marL="2858140" indent="0">
              <a:buNone/>
              <a:defRPr sz="7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2CDDC-2572-4CBF-B8A4-C789D3C28E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095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0EA28E-E836-40C4-BA10-DC91EB36737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2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510" y="367163"/>
            <a:ext cx="1835316" cy="445993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5850" y="367163"/>
            <a:ext cx="5378344" cy="445993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F96414-184D-4A28-8EF7-D3D35465E9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6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57" y="367172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5857" y="1199764"/>
            <a:ext cx="7343979" cy="362733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8324081" y="4531205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C04AE3-E534-4CC9-9485-637EF95E0D1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740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815857" y="367172"/>
            <a:ext cx="7343979" cy="8325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5848" y="1199764"/>
            <a:ext cx="3606830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52998" y="1199764"/>
            <a:ext cx="3606831" cy="17612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815848" y="3064719"/>
            <a:ext cx="3606830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552998" y="3064719"/>
            <a:ext cx="3606831" cy="1762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324081" y="4531205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31499C-4B5A-4FCA-A8E1-510E92BC67D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395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815857" y="367163"/>
            <a:ext cx="7343979" cy="445993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24081" y="4531205"/>
            <a:ext cx="620370" cy="47407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6AE9B1-741B-49B7-AEE8-7315EC80EEC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487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483C82-2CB0-403B-8A56-3B54E47C14C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8923426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98626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75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193" indent="0">
              <a:buNone/>
              <a:defRPr sz="1800" b="1"/>
            </a:lvl2pPr>
            <a:lvl3pPr marL="812381" indent="0">
              <a:buNone/>
              <a:defRPr sz="1600" b="1"/>
            </a:lvl3pPr>
            <a:lvl4pPr marL="1218566" indent="0">
              <a:buNone/>
              <a:defRPr sz="1400" b="1"/>
            </a:lvl4pPr>
            <a:lvl5pPr marL="1624754" indent="0">
              <a:buNone/>
              <a:defRPr sz="1400" b="1"/>
            </a:lvl5pPr>
            <a:lvl6pPr marL="2030948" indent="0">
              <a:buNone/>
              <a:defRPr sz="1400" b="1"/>
            </a:lvl6pPr>
            <a:lvl7pPr marL="2437142" indent="0">
              <a:buNone/>
              <a:defRPr sz="1400" b="1"/>
            </a:lvl7pPr>
            <a:lvl8pPr marL="2843329" indent="0">
              <a:buNone/>
              <a:defRPr sz="1400" b="1"/>
            </a:lvl8pPr>
            <a:lvl9pPr marL="3249523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2" y="1151375"/>
            <a:ext cx="4041775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6193" indent="0">
              <a:buNone/>
              <a:defRPr sz="1800" b="1"/>
            </a:lvl2pPr>
            <a:lvl3pPr marL="812381" indent="0">
              <a:buNone/>
              <a:defRPr sz="1600" b="1"/>
            </a:lvl3pPr>
            <a:lvl4pPr marL="1218566" indent="0">
              <a:buNone/>
              <a:defRPr sz="1400" b="1"/>
            </a:lvl4pPr>
            <a:lvl5pPr marL="1624754" indent="0">
              <a:buNone/>
              <a:defRPr sz="1400" b="1"/>
            </a:lvl5pPr>
            <a:lvl6pPr marL="2030948" indent="0">
              <a:buNone/>
              <a:defRPr sz="1400" b="1"/>
            </a:lvl6pPr>
            <a:lvl7pPr marL="2437142" indent="0">
              <a:buNone/>
              <a:defRPr sz="1400" b="1"/>
            </a:lvl7pPr>
            <a:lvl8pPr marL="2843329" indent="0">
              <a:buNone/>
              <a:defRPr sz="1400" b="1"/>
            </a:lvl8pPr>
            <a:lvl9pPr marL="3249523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82" y="1631156"/>
            <a:ext cx="4041775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311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6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209" y="3846910"/>
            <a:ext cx="9239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97" tIns="39749" rIns="79497" bIns="3974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8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07" y="1205166"/>
            <a:ext cx="7320689" cy="3621940"/>
          </a:xfrm>
        </p:spPr>
        <p:txBody>
          <a:bodyPr/>
          <a:lstStyle>
            <a:lvl1pPr marL="316328" indent="0">
              <a:buFontTx/>
              <a:buNone/>
              <a:defRPr b="1">
                <a:latin typeface="+mj-lt"/>
              </a:defRPr>
            </a:lvl1pPr>
            <a:lvl2pPr marL="313570" indent="2783">
              <a:defRPr>
                <a:latin typeface="+mj-lt"/>
              </a:defRPr>
            </a:lvl2pPr>
            <a:lvl3pPr marL="547008" indent="-226545">
              <a:tabLst/>
              <a:defRPr>
                <a:latin typeface="+mj-lt"/>
              </a:defRPr>
            </a:lvl3pPr>
            <a:lvl4pPr marL="0" indent="313570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15"/>
            <a:ext cx="7337192" cy="829352"/>
          </a:xfrm>
        </p:spPr>
        <p:txBody>
          <a:bodyPr/>
          <a:lstStyle>
            <a:lvl1pPr marL="0" marR="0" indent="0" defTabSz="9076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09049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D0797A-33CF-4BB8-8CCB-9DDB0B488B5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86422613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" y="0"/>
            <a:ext cx="9142413" cy="514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707" y="1205166"/>
            <a:ext cx="7320689" cy="3621940"/>
          </a:xfrm>
        </p:spPr>
        <p:txBody>
          <a:bodyPr/>
          <a:lstStyle>
            <a:lvl1pPr marL="316328" indent="0">
              <a:buFontTx/>
              <a:buNone/>
              <a:defRPr b="1">
                <a:latin typeface="+mj-lt"/>
              </a:defRPr>
            </a:lvl1pPr>
            <a:lvl2pPr marL="316328" indent="0">
              <a:defRPr>
                <a:latin typeface="+mj-lt"/>
              </a:defRPr>
            </a:lvl2pPr>
            <a:lvl3pPr marL="547008" indent="-226545">
              <a:defRPr>
                <a:latin typeface="+mj-lt"/>
              </a:defRPr>
            </a:lvl3pPr>
            <a:lvl4pPr marL="0" indent="313570">
              <a:defRPr>
                <a:latin typeface="+mj-lt"/>
              </a:defRPr>
            </a:lvl4pPr>
            <a:lvl5pPr marL="124874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55" y="375815"/>
            <a:ext cx="7337901" cy="829352"/>
          </a:xfrm>
        </p:spPr>
        <p:txBody>
          <a:bodyPr/>
          <a:lstStyle>
            <a:lvl1pPr marL="0" marR="0" indent="0" defTabSz="90760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09049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8ED851C-A96E-4531-8813-94A897DC60F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41190478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981161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16.9-01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1169"/>
            <a:ext cx="9144000" cy="5142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794995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92159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7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5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2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0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8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3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1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1849862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9"/>
            <a:ext cx="9142412" cy="514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5926139" y="3844768"/>
            <a:ext cx="923925" cy="28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405" tIns="32202" rIns="64405" bIns="32202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8159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sz="14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7" y="1205153"/>
            <a:ext cx="7320689" cy="3621940"/>
          </a:xfrm>
        </p:spPr>
        <p:txBody>
          <a:bodyPr/>
          <a:lstStyle>
            <a:lvl1pPr marL="256055" indent="0">
              <a:buFontTx/>
              <a:buNone/>
              <a:defRPr b="1">
                <a:latin typeface="+mj-lt"/>
              </a:defRPr>
            </a:lvl1pPr>
            <a:lvl2pPr marL="253818" indent="2237">
              <a:defRPr>
                <a:latin typeface="+mj-lt"/>
              </a:defRPr>
            </a:lvl2pPr>
            <a:lvl3pPr marL="442783" indent="-183375">
              <a:tabLst/>
              <a:defRPr>
                <a:latin typeface="+mj-lt"/>
              </a:defRPr>
            </a:lvl3pPr>
            <a:lvl4pPr marL="0" indent="253818">
              <a:lnSpc>
                <a:spcPts val="1268"/>
              </a:lnSpc>
              <a:spcBef>
                <a:spcPts val="282"/>
              </a:spcBef>
              <a:defRPr>
                <a:latin typeface="+mj-lt"/>
              </a:defRPr>
            </a:lvl4pPr>
            <a:lvl5pPr>
              <a:lnSpc>
                <a:spcPts val="1268"/>
              </a:lnSpc>
              <a:spcBef>
                <a:spcPts val="282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7346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38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A33CF-D9D7-4F2E-AD83-2EC7DC5963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36179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194"/>
            <a:ext cx="9142412" cy="514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26177" y="3846910"/>
            <a:ext cx="923925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37" tIns="39869" rIns="79737" bIns="39869"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5813" indent="-227013" defTabSz="9128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30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02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74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4613" indent="-227013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87" y="1205166"/>
            <a:ext cx="7320689" cy="3621940"/>
          </a:xfrm>
        </p:spPr>
        <p:txBody>
          <a:bodyPr/>
          <a:lstStyle>
            <a:lvl1pPr marL="317276" indent="0">
              <a:buFontTx/>
              <a:buNone/>
              <a:defRPr b="1">
                <a:latin typeface="+mj-lt"/>
              </a:defRPr>
            </a:lvl1pPr>
            <a:lvl2pPr marL="314512" indent="2783">
              <a:defRPr>
                <a:latin typeface="+mj-lt"/>
              </a:defRPr>
            </a:lvl2pPr>
            <a:lvl3pPr marL="548661" indent="-227225">
              <a:tabLst/>
              <a:defRPr>
                <a:latin typeface="+mj-lt"/>
              </a:defRPr>
            </a:lvl3pPr>
            <a:lvl4pPr marL="0" indent="314512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15"/>
            <a:ext cx="7337192" cy="829352"/>
          </a:xfrm>
        </p:spPr>
        <p:txBody>
          <a:bodyPr/>
          <a:lstStyle>
            <a:lvl1pPr marL="0" marR="0" indent="0" defTabSz="91033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1788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D0797A-33CF-4BB8-8CCB-9DDB0B488B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882298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91.xml"/><Relationship Id="rId9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16.9-03.png"/>
          <p:cNvPicPr>
            <a:picLocks noChangeAspect="1" noChangeArrowheads="1"/>
          </p:cNvPicPr>
          <p:nvPr/>
        </p:nvPicPr>
        <p:blipFill>
          <a:blip r:embed="rId19" cstate="print"/>
          <a:stretch>
            <a:fillRect/>
          </a:stretch>
        </p:blipFill>
        <p:spPr bwMode="auto">
          <a:xfrm>
            <a:off x="1" y="1169"/>
            <a:ext cx="9143998" cy="514289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558800"/>
            <a:ext cx="7632700" cy="925984"/>
          </a:xfrm>
          <a:prstGeom prst="rect">
            <a:avLst/>
          </a:prstGeom>
        </p:spPr>
        <p:txBody>
          <a:bodyPr vert="horz" lIns="81245" tIns="40623" rIns="81245" bIns="40623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221" y="1491630"/>
            <a:ext cx="7632699" cy="3220070"/>
          </a:xfrm>
          <a:prstGeom prst="rect">
            <a:avLst/>
          </a:prstGeom>
        </p:spPr>
        <p:txBody>
          <a:bodyPr vert="horz" lIns="81245" tIns="40623" rIns="81245" bIns="40623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381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3" y="4767264"/>
            <a:ext cx="2895600" cy="273844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12381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03487" y="4398169"/>
            <a:ext cx="503585" cy="513582"/>
          </a:xfrm>
          <a:prstGeom prst="rect">
            <a:avLst/>
          </a:prstGeom>
        </p:spPr>
        <p:txBody>
          <a:bodyPr vert="horz" lIns="81245" tIns="40623" rIns="81245" bIns="40623" rtlCol="0" anchor="ctr"/>
          <a:lstStyle>
            <a:lvl1pPr algn="ctr">
              <a:lnSpc>
                <a:spcPts val="1877"/>
              </a:lnSpc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 defTabSz="812381" fontAlgn="auto">
              <a:spcBef>
                <a:spcPts val="0"/>
              </a:spcBef>
              <a:spcAft>
                <a:spcPts val="0"/>
              </a:spcAft>
            </a:pPr>
            <a:fld id="{E20E89E6-FE54-4E13-859C-1FA908D70D39}" type="slidenum">
              <a:rPr lang="ru-RU" smtClean="0">
                <a:solidFill>
                  <a:prstClr val="white"/>
                </a:solidFill>
              </a:rPr>
              <a:pPr defTabSz="812381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96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  <p:sldLayoutId id="2147484084" r:id="rId12"/>
    <p:sldLayoutId id="2147484085" r:id="rId13"/>
    <p:sldLayoutId id="2147484086" r:id="rId14"/>
    <p:sldLayoutId id="2147484087" r:id="rId15"/>
    <p:sldLayoutId id="2147484382" r:id="rId16"/>
    <p:sldLayoutId id="2147484383" r:id="rId17"/>
  </p:sldLayoutIdLst>
  <p:hf hdr="0" ftr="0" dt="0"/>
  <p:txStyles>
    <p:titleStyle>
      <a:lvl1pPr algn="l" defTabSz="812381" rtl="0" eaLnBrk="1" latinLnBrk="0" hangingPunct="1">
        <a:spcBef>
          <a:spcPct val="0"/>
        </a:spcBef>
        <a:buNone/>
        <a:defRPr sz="38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283135" indent="0" algn="l" defTabSz="812381" rtl="0" eaLnBrk="1" latinLnBrk="0" hangingPunct="1">
        <a:spcBef>
          <a:spcPct val="20000"/>
        </a:spcBef>
        <a:buFont typeface="+mj-lt"/>
        <a:buNone/>
        <a:defRPr sz="24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283135" indent="0" algn="l" defTabSz="812381" rtl="0" eaLnBrk="1" latinLnBrk="0" hangingPunct="1">
        <a:spcBef>
          <a:spcPct val="20000"/>
        </a:spcBef>
        <a:buFont typeface="Arial" pitchFamily="34" charset="0"/>
        <a:buNone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555157" indent="-202775" algn="l" defTabSz="812381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280669" algn="just" defTabSz="812381" rtl="0" eaLnBrk="1" latinLnBrk="0" hangingPunct="1">
        <a:lnSpc>
          <a:spcPts val="1899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117717" indent="0" algn="l" defTabSz="812381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234046" indent="-203097" algn="l" defTabSz="8123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0235" indent="-203097" algn="l" defTabSz="8123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6425" indent="-203097" algn="l" defTabSz="8123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52614" indent="-203097" algn="l" defTabSz="81238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23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3" algn="l" defTabSz="8123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81" algn="l" defTabSz="8123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66" algn="l" defTabSz="8123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54" algn="l" defTabSz="8123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48" algn="l" defTabSz="8123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42" algn="l" defTabSz="8123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29" algn="l" defTabSz="8123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23" algn="l" defTabSz="81238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9" y="367196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9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144" tIns="40572" rIns="81144" bIns="40572" rtlCol="0" anchor="ctr">
            <a:normAutofit/>
          </a:bodyPr>
          <a:lstStyle>
            <a:lvl1pPr algn="ctr" defTabSz="811355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44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</p:sldLayoutIdLst>
  <p:hf hdr="0" ftr="0" dt="0"/>
  <p:txStyles>
    <p:titleStyle>
      <a:lvl1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5628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1270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6919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2557" algn="l" defTabSz="811301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775" indent="-282775" algn="l" defTabSz="811301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775" indent="72859" algn="l" defTabSz="811301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4462" indent="-202519" algn="l" defTabSz="811301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4743" indent="-964425" algn="just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6312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1952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7589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3234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38873" indent="306248" algn="l" defTabSz="811301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28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127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919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2557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8199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84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9477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5114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3" y="367193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80" tIns="40590" rIns="81180" bIns="405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3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80" tIns="40590" rIns="81180" bIns="405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180" tIns="40590" rIns="81180" bIns="40590" rtlCol="0" anchor="ctr">
            <a:normAutofit/>
          </a:bodyPr>
          <a:lstStyle>
            <a:lvl1pPr algn="ctr" defTabSz="811721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3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  <p:sldLayoutId id="2147484131" r:id="rId12"/>
    <p:sldLayoutId id="2147484132" r:id="rId13"/>
    <p:sldLayoutId id="2147484133" r:id="rId14"/>
  </p:sldLayoutIdLst>
  <p:hf hdr="0" ftr="0" dt="0"/>
  <p:txStyles>
    <p:titleStyle>
      <a:lvl1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5790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1591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7400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3199" algn="l" defTabSz="811667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903" indent="-282903" algn="l" defTabSz="811667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903" indent="72892" algn="l" defTabSz="811667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4711" indent="-202610" algn="l" defTabSz="811667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5304" indent="-964860" algn="just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6815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2615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8413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4218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0019" indent="306386" algn="l" defTabSz="811667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790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1591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7400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199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9001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4801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0599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6398" algn="l" defTabSz="71159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2" y="367190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28" tIns="40614" rIns="81228" bIns="406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2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28" tIns="40614" rIns="81228" bIns="406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228" tIns="40614" rIns="81228" bIns="40614" rtlCol="0" anchor="ctr">
            <a:normAutofit/>
          </a:bodyPr>
          <a:lstStyle>
            <a:lvl1pPr algn="ctr" defTabSz="812209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6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</p:sldLayoutIdLst>
  <p:hf hdr="0" ftr="0" dt="0"/>
  <p:txStyles>
    <p:titleStyle>
      <a:lvl1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006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2019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8042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4055" algn="l" defTabSz="812155" rtl="0" eaLnBrk="0" fontAlgn="base" hangingPunct="0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3074" indent="-283074" algn="l" defTabSz="812155" rtl="0" eaLnBrk="0" fontAlgn="base" hangingPunct="0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3074" indent="72936" algn="l" defTabSz="812155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5045" indent="-202732" algn="l" defTabSz="812155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6053" indent="-965440" algn="just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7487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3500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9513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5530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1547" indent="306570" algn="l" defTabSz="812155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006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019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8042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4055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0070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6085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2097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8109" algn="l" defTabSz="71201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69" y="367183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89" tIns="40695" rIns="81389" bIns="40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69" y="1199774"/>
            <a:ext cx="7343979" cy="36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389" tIns="40695" rIns="81389" bIns="40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18"/>
            <a:ext cx="620370" cy="474071"/>
          </a:xfrm>
          <a:prstGeom prst="rect">
            <a:avLst/>
          </a:prstGeom>
        </p:spPr>
        <p:txBody>
          <a:bodyPr vert="horz" lIns="81389" tIns="40695" rIns="81389" bIns="40695" rtlCol="0" anchor="ctr">
            <a:normAutofit/>
          </a:bodyPr>
          <a:lstStyle>
            <a:lvl1pPr algn="ctr" defTabSz="813848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5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</p:sldLayoutIdLst>
  <p:hf hdr="0" ftr="0" dt="0"/>
  <p:txStyles>
    <p:titleStyle>
      <a:lvl1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6726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3449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0195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6925" algn="l" defTabSz="813794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3647" indent="-283647" algn="l" defTabSz="813794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3647" indent="73081" algn="l" defTabSz="813794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6155" indent="-203140" algn="l" defTabSz="81379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8562" indent="-967384" algn="just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9733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6469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3200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9931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46663" indent="307181" algn="l" defTabSz="813794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726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449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0195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925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655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0387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7118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850" algn="l" defTabSz="7134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57" y="367172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57" y="1199764"/>
            <a:ext cx="7343979" cy="36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509" tIns="40755" rIns="81509" bIns="407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05"/>
            <a:ext cx="620370" cy="474071"/>
          </a:xfrm>
          <a:prstGeom prst="rect">
            <a:avLst/>
          </a:prstGeom>
        </p:spPr>
        <p:txBody>
          <a:bodyPr vert="horz" lIns="81509" tIns="40755" rIns="81509" bIns="40755" rtlCol="0" anchor="ctr">
            <a:normAutofit/>
          </a:bodyPr>
          <a:lstStyle>
            <a:lvl1pPr algn="ctr" defTabSz="815072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4E1B3C2-7AE0-4C6C-9691-CB6BB781DB4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  <p:sldLayoutId id="2147484338" r:id="rId12"/>
    <p:sldLayoutId id="2147484339" r:id="rId13"/>
    <p:sldLayoutId id="2147484340" r:id="rId14"/>
  </p:sldLayoutIdLst>
  <p:hf hdr="0" ftr="0" dt="0"/>
  <p:txStyles>
    <p:titleStyle>
      <a:lvl1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266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4529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1804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9071" algn="l" defTabSz="815018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076" indent="-284076" algn="l" defTabSz="815018" rtl="0" eaLnBrk="0" fontAlgn="base" hangingPunct="0">
        <a:spcBef>
          <a:spcPct val="20000"/>
        </a:spcBef>
        <a:spcAft>
          <a:spcPct val="0"/>
        </a:spcAft>
        <a:buFont typeface="+mj-lt"/>
        <a:defRPr sz="2800">
          <a:solidFill>
            <a:srgbClr val="005AA9"/>
          </a:solidFill>
          <a:latin typeface="+mn-lt"/>
          <a:ea typeface="+mn-ea"/>
          <a:cs typeface="+mn-cs"/>
        </a:defRPr>
      </a:lvl1pPr>
      <a:lvl2pPr marL="284076" indent="73191" algn="l" defTabSz="815018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6989" indent="-203445" algn="l" defTabSz="81501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50437" indent="-968838" algn="just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21420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8689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35957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93225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50492" indent="307644" algn="l" defTabSz="815018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266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529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804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9071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6338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3605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0873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8140" algn="l" defTabSz="7145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" y="0"/>
            <a:ext cx="9142643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89" y="367196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9092" name="Текст 2"/>
          <p:cNvSpPr>
            <a:spLocks noGrp="1"/>
          </p:cNvSpPr>
          <p:nvPr>
            <p:ph type="body" idx="1"/>
          </p:nvPr>
        </p:nvSpPr>
        <p:spPr bwMode="auto">
          <a:xfrm>
            <a:off x="815889" y="1199761"/>
            <a:ext cx="7343979" cy="36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144" tIns="40572" rIns="81144" bIns="40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8" name="Номер слайда 13"/>
          <p:cNvSpPr>
            <a:spLocks noGrp="1"/>
          </p:cNvSpPr>
          <p:nvPr>
            <p:ph type="sldNum" sz="quarter" idx="4"/>
          </p:nvPr>
        </p:nvSpPr>
        <p:spPr>
          <a:xfrm>
            <a:off x="8324081" y="4531220"/>
            <a:ext cx="620370" cy="474071"/>
          </a:xfrm>
          <a:prstGeom prst="rect">
            <a:avLst/>
          </a:prstGeom>
        </p:spPr>
        <p:txBody>
          <a:bodyPr vert="horz" lIns="81144" tIns="40572" rIns="81144" bIns="40572" rtlCol="0" anchor="ctr">
            <a:normAutofit/>
          </a:bodyPr>
          <a:lstStyle>
            <a:lvl1pPr algn="ctr" defTabSz="811355" fontAlgn="auto">
              <a:lnSpc>
                <a:spcPts val="1877"/>
              </a:lnSpc>
              <a:spcBef>
                <a:spcPts val="0"/>
              </a:spcBef>
              <a:spcAft>
                <a:spcPts val="0"/>
              </a:spcAft>
              <a:defRPr sz="21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C483C82-2CB0-403B-8A56-3B54E47C14C4}" type="slidenum">
              <a:rPr lang="ru-RU" altLang="ru-RU" smtClean="0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9544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3948" r:id="rId3"/>
    <p:sldLayoutId id="2147483949" r:id="rId4"/>
    <p:sldLayoutId id="2147483959" r:id="rId5"/>
    <p:sldLayoutId id="2147484377" r:id="rId6"/>
    <p:sldLayoutId id="2147484378" r:id="rId7"/>
    <p:sldLayoutId id="2147484381" r:id="rId8"/>
  </p:sldLayoutIdLst>
  <p:transition spd="med">
    <p:fade/>
  </p:transition>
  <p:hf hdr="0" ftr="0" dt="0"/>
  <p:txStyles>
    <p:titleStyle>
      <a:lvl1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+mj-lt"/>
          <a:ea typeface="+mj-ea"/>
          <a:cs typeface="+mj-cs"/>
        </a:defRPr>
      </a:lvl1pPr>
      <a:lvl2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5628"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1270"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66919"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22557" algn="l" defTabSz="811301" rtl="0" eaLnBrk="1" fontAlgn="base" hangingPunct="1">
        <a:lnSpc>
          <a:spcPts val="4062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2775" indent="-282775" algn="l" defTabSz="811301" rtl="0" eaLnBrk="1" fontAlgn="base" hangingPunct="1">
        <a:spcBef>
          <a:spcPct val="20000"/>
        </a:spcBef>
        <a:spcAft>
          <a:spcPct val="0"/>
        </a:spcAft>
        <a:buFont typeface="+mj-lt"/>
        <a:defRPr sz="2900">
          <a:solidFill>
            <a:srgbClr val="005AA9"/>
          </a:solidFill>
          <a:latin typeface="+mn-lt"/>
          <a:ea typeface="+mn-ea"/>
          <a:cs typeface="+mn-cs"/>
        </a:defRPr>
      </a:lvl1pPr>
      <a:lvl2pPr marL="282775" indent="72859" algn="l" defTabSz="811301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900">
          <a:solidFill>
            <a:srgbClr val="504F53"/>
          </a:solidFill>
          <a:latin typeface="+mn-lt"/>
        </a:defRPr>
      </a:lvl2pPr>
      <a:lvl3pPr marL="554462" indent="-202519" algn="l" defTabSz="811301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900">
          <a:solidFill>
            <a:srgbClr val="504F53"/>
          </a:solidFill>
          <a:latin typeface="+mn-lt"/>
        </a:defRPr>
      </a:lvl3pPr>
      <a:lvl4pPr marL="1244743" indent="-964425" algn="just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>
          <a:solidFill>
            <a:srgbClr val="504F53"/>
          </a:solidFill>
          <a:latin typeface="+mn-lt"/>
        </a:defRPr>
      </a:lvl4pPr>
      <a:lvl5pPr marL="1116312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5pPr>
      <a:lvl6pPr marL="1471952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6pPr>
      <a:lvl7pPr marL="1827589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7pPr>
      <a:lvl8pPr marL="2183234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8pPr>
      <a:lvl9pPr marL="2538873" indent="306248" algn="l" defTabSz="811301" rtl="0" eaLnBrk="1" fontAlgn="base" hangingPunct="1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>
          <a:solidFill>
            <a:srgbClr val="8D8C90"/>
          </a:solidFill>
          <a:latin typeface="+mn-lt"/>
        </a:defRPr>
      </a:lvl9pPr>
    </p:bodyStyle>
    <p:otherStyle>
      <a:defPPr>
        <a:defRPr lang="ru-RU"/>
      </a:defPPr>
      <a:lvl1pPr marL="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28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127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919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2557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78199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840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89477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45114" algn="l" defTabSz="71127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417D4BE9912800079A63509FB5590481A4570BA52D0B0CB6DA94DBDF434AE0602712F95F24534C72FB9C2247C3EFA170FAE87D96D501P6oAP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06714" y="4659982"/>
            <a:ext cx="730571" cy="274085"/>
          </a:xfrm>
          <a:prstGeom prst="rect">
            <a:avLst/>
          </a:prstGeom>
        </p:spPr>
        <p:txBody>
          <a:bodyPr wrap="none" lIns="103784" tIns="51897" rIns="103784" bIns="51897">
            <a:spAutoFit/>
          </a:bodyPr>
          <a:lstStyle/>
          <a:p>
            <a:pPr algn="ctr" defTabSz="10123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prstClr val="white"/>
                </a:solidFill>
                <a:latin typeface="+mj-lt"/>
                <a:cs typeface="Arial" pitchFamily="34" charset="0"/>
              </a:rPr>
              <a:t>2022 </a:t>
            </a:r>
            <a:r>
              <a:rPr lang="ru-RU" sz="1100" dirty="0">
                <a:solidFill>
                  <a:prstClr val="white"/>
                </a:solidFill>
                <a:latin typeface="+mj-lt"/>
                <a:cs typeface="Arial" pitchFamily="34" charset="0"/>
              </a:rPr>
              <a:t>год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23528" y="2499744"/>
            <a:ext cx="8568952" cy="1034202"/>
          </a:xfrm>
        </p:spPr>
        <p:txBody>
          <a:bodyPr rtlCol="0">
            <a:noAutofit/>
          </a:bodyPr>
          <a:lstStyle/>
          <a:p>
            <a:pPr algn="ctr" defTabSz="1012352">
              <a:defRPr/>
            </a:pPr>
            <a:r>
              <a:rPr lang="ru-RU" sz="1750" dirty="0" smtClean="0">
                <a:latin typeface="Times New Roman" panose="02020603050405020304" pitchFamily="18" charset="0"/>
                <a:cs typeface="Arial" pitchFamily="34" charset="0"/>
              </a:rPr>
              <a:t>Актуальные вопросы, возникающие у физических лиц при декларировании доходов и получении налоговых вычетов. О четвертом этапе добровольного декларирования в соответствии с Федеральным законом от 08.06.2015 № 140-ФЗ. </a:t>
            </a:r>
            <a:endParaRPr lang="ru-RU" sz="1750" dirty="0"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3619910"/>
            <a:ext cx="712879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altLang="ru-RU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altLang="ru-RU" sz="15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Arial" pitchFamily="34" charset="0"/>
              </a:rPr>
              <a:t>доклад начальника отдела камерального контроля НДФЛ и СВ  </a:t>
            </a:r>
          </a:p>
          <a:p>
            <a:pPr algn="ctr">
              <a:defRPr/>
            </a:pPr>
            <a:r>
              <a:rPr lang="ru-RU" altLang="ru-RU" sz="15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Arial" pitchFamily="34" charset="0"/>
              </a:rPr>
              <a:t>Виктории Александровны </a:t>
            </a:r>
            <a:r>
              <a:rPr lang="ru-RU" altLang="ru-RU" sz="15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Arial" pitchFamily="34" charset="0"/>
              </a:rPr>
              <a:t>Зориной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923679"/>
            <a:ext cx="6408712" cy="576064"/>
          </a:xfrm>
          <a:prstGeom prst="rect">
            <a:avLst/>
          </a:prstGeom>
        </p:spPr>
        <p:txBody>
          <a:bodyPr lIns="104306" tIns="52153" rIns="104306" bIns="52153"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Arial" pitchFamily="34" charset="0"/>
              </a:rPr>
              <a:t>УПРАВЛЕНИЕ ФЕДЕРАЛЬНОЙ НАЛОГОВОЙ СЛУЖБЫ ПО Г. СЕВАСТОПОЛЮ</a:t>
            </a:r>
          </a:p>
        </p:txBody>
      </p:sp>
    </p:spTree>
    <p:extLst>
      <p:ext uri="{BB962C8B-B14F-4D97-AF65-F5344CB8AC3E}">
        <p14:creationId xmlns:p14="http://schemas.microsoft.com/office/powerpoint/2010/main" val="108992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11510"/>
            <a:ext cx="7562805" cy="857250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itchFamily="34" charset="0"/>
              </a:rPr>
              <a:t>КТО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itchFamily="34" charset="0"/>
              </a:rPr>
              <a:t>ВПРАВЕ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itchFamily="34" charset="0"/>
              </a:rPr>
              <a:t>ПРЕДОСТАВИТЬ НАЛОГОВУЮ ДЕКЛАРАЦИЮ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65660" y="1410890"/>
            <a:ext cx="5994797" cy="2384995"/>
          </a:xfrm>
          <a:prstGeom prst="rect">
            <a:avLst/>
          </a:prstGeom>
        </p:spPr>
        <p:txBody>
          <a:bodyPr/>
          <a:lstStyle>
            <a:lvl1pPr marL="283135" indent="0" algn="l" defTabSz="812381" rtl="0" eaLnBrk="1" latinLnBrk="0" hangingPunct="1">
              <a:spcBef>
                <a:spcPct val="20000"/>
              </a:spcBef>
              <a:buFont typeface="+mj-lt"/>
              <a:buNone/>
              <a:defRPr sz="2400" b="0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3135" indent="0" algn="l" defTabSz="812381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555157" indent="-202775" algn="l" defTabSz="8123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0669" algn="just" defTabSz="812381" rtl="0" eaLnBrk="1" latinLnBrk="0" hangingPunct="1">
              <a:lnSpc>
                <a:spcPts val="1899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17717" indent="0" algn="l" defTabSz="812381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34046" indent="-203097" algn="l" defTabSz="8123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40235" indent="-203097" algn="l" defTabSz="8123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6425" indent="-203097" algn="l" defTabSz="8123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2614" indent="-203097" algn="l" defTabSz="8123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fontAlgn="auto">
              <a:lnSpc>
                <a:spcPct val="90000"/>
              </a:lnSpc>
              <a:spcAft>
                <a:spcPts val="0"/>
              </a:spcAft>
            </a:pPr>
            <a:r>
              <a:rPr lang="ru-RU" altLang="ru-RU" sz="2100" b="1" dirty="0"/>
              <a:t>Вправе представить декларацию лица, заявляющие </a:t>
            </a:r>
            <a:r>
              <a:rPr lang="ru-RU" altLang="ru-RU" sz="2100" b="1" dirty="0">
                <a:solidFill>
                  <a:srgbClr val="660066"/>
                </a:solidFill>
              </a:rPr>
              <a:t>налоговые вычеты</a:t>
            </a:r>
            <a:r>
              <a:rPr lang="ru-RU" altLang="ru-RU" sz="2100" b="1" dirty="0"/>
              <a:t>*: </a:t>
            </a:r>
          </a:p>
          <a:p>
            <a:pPr marL="0" fontAlgn="auto">
              <a:lnSpc>
                <a:spcPct val="90000"/>
              </a:lnSpc>
              <a:spcAft>
                <a:spcPts val="0"/>
              </a:spcAft>
            </a:pPr>
            <a:endParaRPr lang="ru-RU" altLang="ru-RU" sz="750" dirty="0"/>
          </a:p>
          <a:p>
            <a:pPr marL="902494" lvl="1" indent="-285750"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1800" b="1" dirty="0"/>
              <a:t>стандартные вычеты </a:t>
            </a:r>
            <a:r>
              <a:rPr lang="ru-RU" altLang="ru-RU" sz="1800" dirty="0"/>
              <a:t>(ст.218 НК РФ)</a:t>
            </a:r>
          </a:p>
          <a:p>
            <a:pPr marL="902494" lvl="1" indent="-285750"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1800" b="1" dirty="0"/>
              <a:t>социальные вычеты </a:t>
            </a:r>
            <a:r>
              <a:rPr lang="ru-RU" altLang="ru-RU" sz="1800" dirty="0"/>
              <a:t>(ст.219 НК РФ)</a:t>
            </a:r>
          </a:p>
          <a:p>
            <a:pPr marL="902494" lvl="1" indent="-285750"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1800" b="1" dirty="0" smtClean="0"/>
              <a:t>инвестиционные </a:t>
            </a:r>
            <a:r>
              <a:rPr lang="ru-RU" altLang="ru-RU" sz="1800" b="1" dirty="0"/>
              <a:t>вычеты </a:t>
            </a:r>
            <a:r>
              <a:rPr lang="ru-RU" altLang="ru-RU" sz="1800" dirty="0"/>
              <a:t>(</a:t>
            </a:r>
            <a:r>
              <a:rPr lang="ru-RU" altLang="ru-RU" sz="1800" dirty="0" smtClean="0"/>
              <a:t>ст.219.1 </a:t>
            </a:r>
            <a:r>
              <a:rPr lang="ru-RU" altLang="ru-RU" sz="1800" dirty="0"/>
              <a:t>НК РФ)</a:t>
            </a:r>
          </a:p>
          <a:p>
            <a:pPr marL="902494" lvl="1" indent="-285750"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1800" b="1" dirty="0" smtClean="0"/>
              <a:t>имущественные </a:t>
            </a:r>
            <a:r>
              <a:rPr lang="ru-RU" altLang="ru-RU" sz="1800" b="1" dirty="0"/>
              <a:t>вычеты </a:t>
            </a:r>
            <a:r>
              <a:rPr lang="ru-RU" altLang="ru-RU" sz="1800" dirty="0"/>
              <a:t>(ст.220 НК РФ</a:t>
            </a:r>
            <a:r>
              <a:rPr lang="ru-RU" altLang="ru-RU" sz="1800" dirty="0" smtClean="0"/>
              <a:t>)</a:t>
            </a:r>
            <a:endParaRPr lang="ru-RU" altLang="ru-RU" sz="1800" dirty="0"/>
          </a:p>
          <a:p>
            <a:pPr marL="902494" lvl="1" indent="-285750"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altLang="ru-RU" sz="1800" b="1" dirty="0"/>
              <a:t>профессиональные вычеты</a:t>
            </a:r>
            <a:r>
              <a:rPr lang="ru-RU" altLang="ru-RU" sz="1800" dirty="0"/>
              <a:t> (ст.221 НК РФ)</a:t>
            </a:r>
          </a:p>
          <a:p>
            <a:pPr marL="616744" lvl="1"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</a:pPr>
            <a:endParaRPr lang="ru-RU" altLang="ru-RU" sz="1800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465660" y="3706416"/>
            <a:ext cx="6212681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b="1" i="1" dirty="0">
                <a:solidFill>
                  <a:srgbClr val="660066"/>
                </a:solidFill>
              </a:rPr>
              <a:t>*Налоговый вычет</a:t>
            </a:r>
            <a:r>
              <a:rPr lang="ru-RU" altLang="ru-RU" sz="1500" b="1" i="1" dirty="0"/>
              <a:t> </a:t>
            </a:r>
            <a:r>
              <a:rPr lang="ru-RU" altLang="ru-RU" sz="1500" i="1" dirty="0"/>
              <a:t>– это сумма, уменьшающая размер дохода, с которого взимается налог </a:t>
            </a:r>
            <a:r>
              <a:rPr lang="ru-RU" altLang="ru-RU" sz="1500" b="1" i="1" dirty="0">
                <a:solidFill>
                  <a:srgbClr val="660066"/>
                </a:solidFill>
              </a:rPr>
              <a:t>по ставке 13 процентов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500" i="1" dirty="0"/>
              <a:t>					</a:t>
            </a:r>
            <a:endParaRPr lang="ru-RU" altLang="ru-RU" sz="4050" i="1" dirty="0"/>
          </a:p>
        </p:txBody>
      </p:sp>
    </p:spTree>
    <p:extLst>
      <p:ext uri="{BB962C8B-B14F-4D97-AF65-F5344CB8AC3E}">
        <p14:creationId xmlns:p14="http://schemas.microsoft.com/office/powerpoint/2010/main" val="1418313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6949"/>
            <a:ext cx="8352928" cy="774641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itchFamily="34" charset="0"/>
              </a:rPr>
              <a:t>Социальный налоговый вычет на лечение и приобретение медикаментов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3467" y="1237667"/>
            <a:ext cx="2448272" cy="86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Медицинские услуги, входящие в перечень медицинских услуг</a:t>
            </a:r>
            <a:r>
              <a:rPr lang="ru-RU" b="1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99987" y="1224517"/>
            <a:ext cx="2304256" cy="15841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Дорогостоящие виды лечения</a:t>
            </a:r>
            <a:r>
              <a:rPr lang="ru-RU" b="1" dirty="0">
                <a:solidFill>
                  <a:srgbClr val="FF0000"/>
                </a:solidFill>
              </a:rPr>
              <a:t>*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 расходные материалы (протезы и т.д.) для проведения дорогостоящих видов лечения</a:t>
            </a:r>
            <a:r>
              <a:rPr lang="ru-RU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44398" y="1216176"/>
            <a:ext cx="2592288" cy="12620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Мед. препараты,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назначенные лечащим врачом</a:t>
            </a:r>
          </a:p>
          <a:p>
            <a:pPr algn="ctr"/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385" y="2891788"/>
            <a:ext cx="6120680" cy="6120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*С 01.01.2021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Перечни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медицинских услуг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Утверждены ПП РФ от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08.04.2020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686" y="2715766"/>
            <a:ext cx="1726799" cy="1682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13386" y="3586952"/>
            <a:ext cx="6120680" cy="120230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 отнесения медицинских услуг к указанным Перечням решается медицинским учреждением путем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указания кода 1 или 2 в Справке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представления в налоговые органы. </a:t>
            </a:r>
          </a:p>
        </p:txBody>
      </p:sp>
    </p:spTree>
    <p:extLst>
      <p:ext uri="{BB962C8B-B14F-4D97-AF65-F5344CB8AC3E}">
        <p14:creationId xmlns:p14="http://schemas.microsoft.com/office/powerpoint/2010/main" val="2222567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645593"/>
            <a:ext cx="74888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Одним из обязательных документов, подтверждающих фактические расходы налогоплательщика на услуги по лечению, является </a:t>
            </a:r>
            <a:r>
              <a:rPr lang="ru-RU" b="1" i="1" dirty="0">
                <a:solidFill>
                  <a:srgbClr val="00B050"/>
                </a:solidFill>
              </a:rPr>
              <a:t>Справка об оплате медицинских услуг для представления </a:t>
            </a:r>
            <a:endParaRPr lang="ru-RU" dirty="0">
              <a:solidFill>
                <a:srgbClr val="00B050"/>
              </a:solidFill>
            </a:endParaRPr>
          </a:p>
          <a:p>
            <a:pPr algn="ctr"/>
            <a:r>
              <a:rPr lang="ru-RU" b="1" i="1" dirty="0">
                <a:solidFill>
                  <a:srgbClr val="00B050"/>
                </a:solidFill>
              </a:rPr>
              <a:t>в налоговые органы</a:t>
            </a:r>
            <a:r>
              <a:rPr lang="ru-RU" b="1" i="1" dirty="0"/>
              <a:t>, форма которой и порядок выдачи налогоплательщикам утверждены приказом Министерства здравоохранения РФ и МНС России от 25.07.2001 </a:t>
            </a:r>
            <a:r>
              <a:rPr lang="en-US" b="1" i="1" dirty="0"/>
              <a:t>N 289/</a:t>
            </a:r>
            <a:r>
              <a:rPr lang="ru-RU" b="1" i="1" dirty="0"/>
              <a:t>БГ-3-04/256</a:t>
            </a:r>
            <a:endParaRPr lang="ru-RU" dirty="0"/>
          </a:p>
          <a:p>
            <a:pPr algn="ctr"/>
            <a:r>
              <a:rPr lang="ru-RU" b="1" i="1" dirty="0"/>
              <a:t>_______________________________________</a:t>
            </a:r>
          </a:p>
          <a:p>
            <a:pPr algn="ctr"/>
            <a:endParaRPr lang="ru-RU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9742"/>
            <a:ext cx="40324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53861" y="360949"/>
            <a:ext cx="1278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Внимание!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500" y="2718462"/>
            <a:ext cx="1850836" cy="1581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37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913429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Для получения социального налогового вычета </a:t>
            </a:r>
            <a:r>
              <a:rPr lang="ru-RU" b="1" dirty="0"/>
              <a:t>на приобретенные 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лекарственные препараты </a:t>
            </a:r>
            <a:r>
              <a:rPr lang="ru-RU" b="1" dirty="0"/>
              <a:t>в НО предоставляется 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«Рецептурный бланк» по ф. 107-1/у </a:t>
            </a:r>
            <a:r>
              <a:rPr lang="ru-RU" b="1" dirty="0"/>
              <a:t>(</a:t>
            </a:r>
            <a:r>
              <a:rPr lang="ru-RU" sz="1200" b="1" dirty="0"/>
              <a:t>утв. Приказом Минздрава России от 14.01.2019 №4н ), </a:t>
            </a:r>
          </a:p>
          <a:p>
            <a:pPr algn="ctr"/>
            <a:r>
              <a:rPr lang="ru-RU" b="1" dirty="0"/>
              <a:t>на котором </a:t>
            </a:r>
            <a:r>
              <a:rPr lang="ru-RU" b="1" u="sng" dirty="0"/>
              <a:t>фармацевтический работник </a:t>
            </a:r>
            <a:r>
              <a:rPr lang="ru-RU" b="1" u="sng" dirty="0">
                <a:solidFill>
                  <a:schemeClr val="accent2">
                    <a:lumMod val="75000"/>
                  </a:schemeClr>
                </a:solidFill>
              </a:rPr>
              <a:t>проставляет отметку с указанием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br>
              <a:rPr lang="ru-RU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 т. ч. торгового наименования препарата </a:t>
            </a:r>
            <a:r>
              <a:rPr lang="ru-RU" sz="1400" b="1" dirty="0"/>
              <a:t>(сверху от рецептурной прописи "</a:t>
            </a:r>
            <a:r>
              <a:rPr lang="ru-RU" sz="1400" b="1" dirty="0" err="1"/>
              <a:t>Rp</a:t>
            </a:r>
            <a:r>
              <a:rPr lang="ru-RU" sz="1400" b="1" dirty="0"/>
              <a:t>", в которой указано наименование соответствующего лекарственного препарата по международному непатентованному наименованию).</a:t>
            </a:r>
            <a:endParaRPr lang="ru-RU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7774"/>
            <a:ext cx="3024337" cy="186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0443" y="4083918"/>
            <a:ext cx="4464496" cy="276999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i="1" dirty="0"/>
              <a:t>Письмо ФНС России от 30.11.2020 N БС-4-11/19621@</a:t>
            </a:r>
            <a:endParaRPr lang="ru-RU" sz="1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0483" y="2859782"/>
            <a:ext cx="3744416" cy="576064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рецептурному бланку обязательно прикладываются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кассовые чеки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454318" y="4481061"/>
            <a:ext cx="412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16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74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14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6864" y="915566"/>
            <a:ext cx="7848872" cy="270843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2121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</a:p>
          <a:p>
            <a:endParaRPr lang="ru-RU" sz="500" dirty="0"/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Имущественный налоговый вычет предоставляется: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общему правилу – с налогового периода, когда зарегистрировано право собственности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квартиру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жилой дом;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подписания акта приема-передачи объекта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1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приобретении прав на объект долевого строительства (квартиру или комнату в строящемся доме);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приобретении земельного участка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или доли (долей) в нем - после регистрации права собственности на жилой дом, расположенный на этом земельном участке;</a:t>
            </a:r>
          </a:p>
          <a:p>
            <a:pPr>
              <a:spcBef>
                <a:spcPts val="60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4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3 предшествующих года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только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пенсионерам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начиная с текущего налогового периода, </a:t>
            </a:r>
            <a:b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следующей последовательности, </a:t>
            </a:r>
            <a:r>
              <a:rPr lang="ru-RU" sz="1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примера в 2022 году</a:t>
            </a:r>
            <a:r>
              <a:rPr lang="ru-RU" sz="12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за 2021, остаток ИНВ далее за 2020, 2019, 2018 годы).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731282"/>
            <a:ext cx="770349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Заявление </a:t>
            </a:r>
            <a:r>
              <a:rPr lang="ru-RU" sz="14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распределении суммы ИНВ между супругами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предоставляется до начала использования права на ИНВ одним из супругов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Подписывается одновременно двумя супругами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 ЗАЯВЛЕНИЮ прикладывается </a:t>
            </a: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Свидетельство о браке (отметка в паспорте).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83518"/>
            <a:ext cx="70567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ИМУЩЕСТВЕННЫЕ НАЛОГОВЫЕ ВЫЧЕТЫ (ИНВ)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94332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555526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Упрощенный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порядок предоставления имущественных и инвестиционных налоговых вычетов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(пп. </a:t>
            </a:r>
            <a:r>
              <a:rPr lang="ru-RU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и 3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219.1 и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пп. </a:t>
            </a:r>
            <a:r>
              <a:rPr lang="ru-RU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и 4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ст. 220 НК РФ)</a:t>
            </a:r>
            <a:endParaRPr lang="ru-RU" sz="12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291885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Налоговые </a:t>
            </a:r>
            <a:r>
              <a:rPr lang="ru-RU" sz="1400" b="1" dirty="0"/>
              <a:t>вычеты в упрощенном порядке </a:t>
            </a:r>
            <a:r>
              <a:rPr lang="ru-RU" sz="1400" dirty="0"/>
              <a:t>предоставляются </a:t>
            </a: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</a:rPr>
              <a:t>на </a:t>
            </a:r>
            <a:r>
              <a:rPr lang="ru-RU" sz="1400" u="sng" dirty="0">
                <a:solidFill>
                  <a:schemeClr val="accent6">
                    <a:lumMod val="50000"/>
                  </a:schemeClr>
                </a:solidFill>
              </a:rPr>
              <a:t>основании </a:t>
            </a: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</a:rPr>
              <a:t>ЗАЯВЛЕНИЯ</a:t>
            </a:r>
            <a:r>
              <a:rPr lang="ru-RU" sz="1400" dirty="0" smtClean="0"/>
              <a:t>, заполненного </a:t>
            </a: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</a:rPr>
              <a:t>в Личном кабинете налогоплательщика </a:t>
            </a:r>
            <a:r>
              <a:rPr lang="ru-RU" sz="1200" i="1" dirty="0" smtClean="0"/>
              <a:t>(п. </a:t>
            </a:r>
            <a:r>
              <a:rPr lang="ru-RU" sz="1200" i="1" dirty="0"/>
              <a:t>2 </a:t>
            </a:r>
            <a:r>
              <a:rPr lang="ru-RU" sz="1200" i="1" dirty="0" smtClean="0"/>
              <a:t>ст. </a:t>
            </a:r>
            <a:r>
              <a:rPr lang="ru-RU" sz="1200" i="1" dirty="0"/>
              <a:t>221.1 НК </a:t>
            </a:r>
            <a:r>
              <a:rPr lang="ru-RU" sz="1200" i="1" dirty="0" smtClean="0"/>
              <a:t>РФ).</a:t>
            </a:r>
            <a:endParaRPr lang="ru-RU" sz="12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3" y="1865735"/>
            <a:ext cx="78639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Камеральная налоговая проверка </a:t>
            </a:r>
            <a:r>
              <a:rPr lang="ru-RU" sz="1400" b="1" dirty="0" smtClean="0"/>
              <a:t>(КНП) </a:t>
            </a:r>
            <a:r>
              <a:rPr lang="ru-RU" sz="1400" dirty="0" smtClean="0"/>
              <a:t>на </a:t>
            </a:r>
            <a:r>
              <a:rPr lang="ru-RU" sz="1400" dirty="0"/>
              <a:t>основе </a:t>
            </a:r>
            <a:r>
              <a:rPr lang="ru-RU" sz="1400" dirty="0" smtClean="0"/>
              <a:t>ЗАЯВЛЕНИЯ проводится </a:t>
            </a:r>
            <a:r>
              <a:rPr lang="ru-RU" sz="1400" dirty="0"/>
              <a:t>в </a:t>
            </a:r>
            <a:r>
              <a:rPr lang="ru-RU" sz="1400" dirty="0" smtClean="0"/>
              <a:t>течение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b="1" dirty="0"/>
              <a:t>30 календарных дней </a:t>
            </a:r>
            <a:r>
              <a:rPr lang="ru-RU" sz="1400" dirty="0"/>
              <a:t>со дня представления такого </a:t>
            </a:r>
            <a:r>
              <a:rPr lang="ru-RU" sz="1400" dirty="0" smtClean="0"/>
              <a:t>заявления </a:t>
            </a:r>
            <a:r>
              <a:rPr lang="ru-RU" sz="1200" i="1" dirty="0" smtClean="0"/>
              <a:t>(п. </a:t>
            </a:r>
            <a:r>
              <a:rPr lang="ru-RU" sz="1200" i="1" dirty="0"/>
              <a:t>2 </a:t>
            </a:r>
            <a:r>
              <a:rPr lang="ru-RU" sz="1200" i="1" dirty="0" smtClean="0"/>
              <a:t>ст. </a:t>
            </a:r>
            <a:r>
              <a:rPr lang="ru-RU" sz="1200" i="1" dirty="0"/>
              <a:t>88 НК </a:t>
            </a:r>
            <a:r>
              <a:rPr lang="ru-RU" sz="1200" i="1" dirty="0" smtClean="0"/>
              <a:t>РФ).</a:t>
            </a:r>
          </a:p>
          <a:p>
            <a:pPr algn="ctr"/>
            <a:r>
              <a:rPr lang="ru-RU" sz="1400" dirty="0" smtClean="0"/>
              <a:t>Общий </a:t>
            </a:r>
            <a:r>
              <a:rPr lang="ru-RU" sz="1400" b="1" dirty="0"/>
              <a:t>срок возврата </a:t>
            </a:r>
            <a:r>
              <a:rPr lang="ru-RU" sz="1400" dirty="0"/>
              <a:t>денежных средств после КНП </a:t>
            </a:r>
            <a:r>
              <a:rPr lang="ru-RU" sz="1400" dirty="0" smtClean="0"/>
              <a:t> - </a:t>
            </a:r>
            <a:r>
              <a:rPr lang="ru-RU" sz="1400" b="1" dirty="0"/>
              <a:t>15 </a:t>
            </a:r>
            <a:r>
              <a:rPr lang="ru-RU" sz="1400" b="1" dirty="0" smtClean="0"/>
              <a:t>дней </a:t>
            </a:r>
            <a:r>
              <a:rPr lang="ru-RU" sz="1200" i="1" dirty="0" smtClean="0"/>
              <a:t>(</a:t>
            </a:r>
            <a:r>
              <a:rPr lang="ru-RU" sz="1200" i="1" dirty="0"/>
              <a:t>п. 6 ст. 221.1 НК РФ).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60148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Нормы </a:t>
            </a:r>
            <a:r>
              <a:rPr lang="ru-RU" sz="1400" dirty="0"/>
              <a:t>вступили в силу с 01.01.2022 и </a:t>
            </a:r>
            <a:r>
              <a:rPr lang="ru-RU" sz="1400" u="sng" dirty="0">
                <a:solidFill>
                  <a:schemeClr val="accent6">
                    <a:lumMod val="50000"/>
                  </a:schemeClr>
                </a:solidFill>
              </a:rPr>
              <a:t>применяются к правоотношениям </a:t>
            </a:r>
            <a:r>
              <a:rPr lang="ru-RU" sz="1400" dirty="0"/>
              <a:t>по предоставлению налоговых вычетов, право на которые возникло </a:t>
            </a:r>
            <a:r>
              <a:rPr lang="ru-RU" sz="1400" b="1" dirty="0" smtClean="0"/>
              <a:t>с </a:t>
            </a:r>
            <a:r>
              <a:rPr lang="ru-RU" sz="1400" b="1" dirty="0"/>
              <a:t>1 января 2020 года.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9553" y="3193638"/>
            <a:ext cx="78639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Вычетом в упрощенном порядке смогут воспользоваться </a:t>
            </a:r>
            <a:r>
              <a:rPr lang="ru-RU" sz="1400" b="1" dirty="0"/>
              <a:t>только граждане</a:t>
            </a:r>
            <a:r>
              <a:rPr lang="ru-RU" sz="1400" dirty="0"/>
              <a:t>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</a:rPr>
              <a:t>заключившие </a:t>
            </a:r>
            <a:r>
              <a:rPr lang="ru-RU" sz="1400" u="sng" dirty="0">
                <a:solidFill>
                  <a:schemeClr val="accent6">
                    <a:lumMod val="50000"/>
                  </a:schemeClr>
                </a:solidFill>
              </a:rPr>
              <a:t>договоры </a:t>
            </a:r>
            <a:r>
              <a:rPr lang="ru-RU" sz="1400" dirty="0"/>
              <a:t>на приобретение недвижимого </a:t>
            </a:r>
            <a:r>
              <a:rPr lang="ru-RU" sz="1400" dirty="0" smtClean="0"/>
              <a:t>имущества/ </a:t>
            </a:r>
            <a:r>
              <a:rPr lang="ru-RU" sz="1400" dirty="0"/>
              <a:t>на ведение индивидуального инвестиционного счета </a:t>
            </a:r>
            <a:r>
              <a:rPr lang="ru-RU" sz="1400" u="sng" dirty="0">
                <a:solidFill>
                  <a:schemeClr val="accent6">
                    <a:lumMod val="50000"/>
                  </a:schemeClr>
                </a:solidFill>
              </a:rPr>
              <a:t>с банками (налоговыми агентами), </a:t>
            </a:r>
            <a:r>
              <a:rPr lang="ru-RU" sz="1400" dirty="0"/>
              <a:t>присоединившимися к информационному взаимодействию с ФНС России.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3527" y="4198375"/>
            <a:ext cx="8079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solidFill>
                  <a:schemeClr val="accent6">
                    <a:lumMod val="50000"/>
                  </a:schemeClr>
                </a:solidFill>
              </a:rPr>
              <a:t>Если вычет не может быть </a:t>
            </a: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</a:rPr>
              <a:t>предоставлен</a:t>
            </a:r>
            <a:r>
              <a:rPr lang="ru-RU" sz="1400" dirty="0" smtClean="0"/>
              <a:t> </a:t>
            </a:r>
            <a:r>
              <a:rPr lang="ru-RU" sz="1400" dirty="0"/>
              <a:t>в упрощенном порядке, </a:t>
            </a:r>
            <a:r>
              <a:rPr lang="ru-RU" sz="1400" b="1" dirty="0"/>
              <a:t>в Личном кабинете </a:t>
            </a:r>
            <a:r>
              <a:rPr lang="ru-RU" sz="1400" dirty="0"/>
              <a:t>появится </a:t>
            </a:r>
            <a:r>
              <a:rPr lang="ru-RU" sz="1400" b="1" dirty="0" smtClean="0"/>
              <a:t>сообщение об этом </a:t>
            </a:r>
            <a:r>
              <a:rPr lang="ru-RU" sz="1400" dirty="0" smtClean="0"/>
              <a:t>с </a:t>
            </a:r>
            <a:r>
              <a:rPr lang="ru-RU" sz="1400" dirty="0"/>
              <a:t>указанием причин.</a:t>
            </a:r>
          </a:p>
        </p:txBody>
      </p:sp>
    </p:spTree>
    <p:extLst>
      <p:ext uri="{BB962C8B-B14F-4D97-AF65-F5344CB8AC3E}">
        <p14:creationId xmlns:p14="http://schemas.microsoft.com/office/powerpoint/2010/main" val="810258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619672" y="3291830"/>
            <a:ext cx="1728192" cy="5040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16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2096" t="141" r="10719" b="123"/>
          <a:stretch/>
        </p:blipFill>
        <p:spPr bwMode="auto">
          <a:xfrm>
            <a:off x="623888" y="578899"/>
            <a:ext cx="7488832" cy="4332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/>
          <p:cNvSpPr/>
          <p:nvPr/>
        </p:nvSpPr>
        <p:spPr>
          <a:xfrm>
            <a:off x="1358550" y="3435846"/>
            <a:ext cx="1800200" cy="504056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510047" y="1215285"/>
            <a:ext cx="1800200" cy="504056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555776" y="4227934"/>
            <a:ext cx="331236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131840" y="3723878"/>
            <a:ext cx="432048" cy="21602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617982" y="259764"/>
            <a:ext cx="60492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Личный кабинет налогоплательщика физического 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2039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17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8138" t="3656" r="9944" b="5714"/>
          <a:stretch/>
        </p:blipFill>
        <p:spPr bwMode="auto">
          <a:xfrm>
            <a:off x="1150049" y="457553"/>
            <a:ext cx="6699885" cy="41694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1835696" y="2715766"/>
            <a:ext cx="5256583" cy="72008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713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0163" y="1481390"/>
            <a:ext cx="78639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Внесены изменения Федеральным законом </a:t>
            </a:r>
            <a:r>
              <a:rPr lang="ru-RU" sz="1400" dirty="0"/>
              <a:t>от 09.03.2022 </a:t>
            </a:r>
            <a:r>
              <a:rPr lang="ru-RU" sz="1400" dirty="0" smtClean="0"/>
              <a:t>№ 48-ФЗ – предусмотрен </a:t>
            </a:r>
            <a:r>
              <a:rPr lang="ru-RU" sz="1400" b="1" dirty="0" smtClean="0"/>
              <a:t>четвертый </a:t>
            </a:r>
            <a:r>
              <a:rPr lang="ru-RU" sz="1400" b="1" dirty="0"/>
              <a:t>этапе </a:t>
            </a:r>
            <a:r>
              <a:rPr lang="ru-RU" sz="1400" b="1" dirty="0" smtClean="0"/>
              <a:t>добровольного</a:t>
            </a:r>
            <a:r>
              <a:rPr lang="ru-RU" sz="1400" dirty="0" smtClean="0"/>
              <a:t> </a:t>
            </a:r>
            <a:r>
              <a:rPr lang="ru-RU" sz="1400" b="1" dirty="0" smtClean="0"/>
              <a:t>декларирования</a:t>
            </a:r>
            <a:r>
              <a:rPr lang="ru-RU" sz="1400" dirty="0" smtClean="0"/>
              <a:t> </a:t>
            </a:r>
            <a:r>
              <a:rPr lang="ru-RU" sz="1400" b="1" dirty="0" smtClean="0"/>
              <a:t>счетов </a:t>
            </a:r>
            <a:r>
              <a:rPr lang="ru-RU" sz="1400" b="1" dirty="0"/>
              <a:t>и </a:t>
            </a:r>
            <a:r>
              <a:rPr lang="ru-RU" sz="1400" b="1" dirty="0" smtClean="0"/>
              <a:t>активов 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93603"/>
            <a:ext cx="820891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chemeClr val="tx2"/>
                </a:solidFill>
              </a:rPr>
              <a:t>Федеральный закон </a:t>
            </a:r>
            <a:r>
              <a:rPr lang="ru-RU" sz="1500" b="1" dirty="0" smtClean="0">
                <a:solidFill>
                  <a:schemeClr val="tx2"/>
                </a:solidFill>
              </a:rPr>
              <a:t> от 08.06.2015 № 140-ФЗ «О </a:t>
            </a:r>
            <a:r>
              <a:rPr lang="ru-RU" sz="1500" b="1" dirty="0">
                <a:solidFill>
                  <a:schemeClr val="tx2"/>
                </a:solidFill>
              </a:rPr>
              <a:t>добровольном декларировании физическими лицами активов и счетов (вкладов) в банках и о внесении изменений в отдельные законодательные акты </a:t>
            </a:r>
            <a:r>
              <a:rPr lang="ru-RU" sz="1500" b="1" dirty="0" smtClean="0">
                <a:solidFill>
                  <a:schemeClr val="tx2"/>
                </a:solidFill>
              </a:rPr>
              <a:t>РФ». </a:t>
            </a:r>
            <a:endParaRPr lang="ru-RU" sz="1500" b="1" dirty="0">
              <a:solidFill>
                <a:schemeClr val="tx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087393"/>
            <a:ext cx="8280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Также физические лица вправе задекларировать </a:t>
            </a:r>
            <a:r>
              <a:rPr lang="ru-RU" sz="1400" b="1" dirty="0"/>
              <a:t>наличные деньги </a:t>
            </a:r>
            <a:r>
              <a:rPr lang="ru-RU" sz="1400" dirty="0"/>
              <a:t>при условии, что положат их на счет в российском банке </a:t>
            </a:r>
            <a:r>
              <a:rPr lang="ru-RU" sz="1400" u="sng" dirty="0">
                <a:solidFill>
                  <a:schemeClr val="accent6">
                    <a:lumMod val="50000"/>
                  </a:schemeClr>
                </a:solidFill>
              </a:rPr>
              <a:t>в течение 30 дней со дня представления декларации.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3920" y="2734028"/>
            <a:ext cx="8036422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b="1" dirty="0" smtClean="0"/>
              <a:t>Добровольное декларирование </a:t>
            </a:r>
            <a:r>
              <a:rPr lang="ru-RU" sz="1400" dirty="0" smtClean="0"/>
              <a:t>- правовые </a:t>
            </a:r>
            <a:r>
              <a:rPr lang="ru-RU" sz="1400" dirty="0"/>
              <a:t>гарантии сохранности своего </a:t>
            </a:r>
            <a:r>
              <a:rPr lang="ru-RU" sz="1400" dirty="0" smtClean="0"/>
              <a:t>капитала, </a:t>
            </a:r>
            <a:r>
              <a:rPr lang="ru-RU" sz="1400" dirty="0"/>
              <a:t>в </a:t>
            </a:r>
            <a:r>
              <a:rPr lang="ru-RU" sz="1400" dirty="0" smtClean="0"/>
              <a:t>т.ч. </a:t>
            </a:r>
            <a:r>
              <a:rPr lang="ru-RU" sz="1400" dirty="0"/>
              <a:t>за пределами РФ, </a:t>
            </a:r>
            <a:r>
              <a:rPr lang="ru-RU" sz="1400" dirty="0" smtClean="0"/>
              <a:t>освобождение </a:t>
            </a:r>
            <a:r>
              <a:rPr lang="ru-RU" sz="1400" dirty="0"/>
              <a:t>от уголовной, административной и налоговой ответственности. </a:t>
            </a:r>
            <a:endParaRPr lang="ru-RU" sz="1400" dirty="0" smtClean="0"/>
          </a:p>
          <a:p>
            <a:pPr algn="ctr">
              <a:spcBef>
                <a:spcPts val="600"/>
              </a:spcBef>
            </a:pPr>
            <a:r>
              <a:rPr lang="ru-RU" sz="1400" b="1" dirty="0" smtClean="0"/>
              <a:t>Основным </a:t>
            </a:r>
            <a:r>
              <a:rPr lang="ru-RU" sz="1400" b="1" dirty="0"/>
              <a:t>условием </a:t>
            </a:r>
            <a:r>
              <a:rPr lang="ru-RU" sz="1400" dirty="0"/>
              <a:t>предоставления гарантий является </a:t>
            </a:r>
            <a:r>
              <a:rPr lang="ru-RU" sz="1400" u="sng" dirty="0">
                <a:solidFill>
                  <a:schemeClr val="accent6">
                    <a:lumMod val="50000"/>
                  </a:schemeClr>
                </a:solidFill>
              </a:rPr>
              <a:t>зачисление средств и финансовых активов на счета в российских банках и организациях финансового рынка</a:t>
            </a:r>
            <a:r>
              <a:rPr lang="ru-RU" sz="1400" u="sng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8033" y="4011910"/>
            <a:ext cx="7992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сайте ФНС России запущена </a:t>
            </a:r>
            <a:r>
              <a:rPr lang="ru-RU" sz="1400" b="1" u="sng" dirty="0">
                <a:solidFill>
                  <a:schemeClr val="accent6">
                    <a:lumMod val="50000"/>
                  </a:schemeClr>
                </a:solidFill>
              </a:rPr>
              <a:t>промостраница,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где можно скачать декларацию, узнать, как правильно ее заполнить и другую полезную </a:t>
            </a:r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</a:rPr>
              <a:t>информацию.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25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19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1097"/>
            <a:ext cx="8094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spcBef>
                <a:spcPts val="110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Промостраница по предоставлению спецдекларации на </a:t>
            </a:r>
            <a:r>
              <a:rPr lang="ru-RU" sz="1800" b="1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сайте ФНС </a:t>
            </a:r>
            <a:r>
              <a:rPr lang="ru-RU" sz="1800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России</a:t>
            </a:r>
            <a:endParaRPr lang="ru-RU" sz="1800" b="1" dirty="0">
              <a:solidFill>
                <a:schemeClr val="tx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98015" y="734588"/>
            <a:ext cx="4409951" cy="260096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4283968" y="1996943"/>
            <a:ext cx="4119519" cy="26772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98610" y="821369"/>
            <a:ext cx="33631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Декларация заполняется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вручную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либо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 распечатывается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 принтере,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двухсторонняя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печать </a:t>
            </a:r>
            <a:br>
              <a:rPr lang="ru-RU" sz="1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</a:rPr>
              <a:t>не допускается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9773" y="3651870"/>
            <a:ext cx="396044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accent3">
                    <a:lumMod val="50000"/>
                  </a:schemeClr>
                </a:solidFill>
              </a:rPr>
              <a:t>Сдать декларацию можно </a:t>
            </a:r>
            <a:r>
              <a:rPr lang="ru-RU" sz="1300" b="1" u="sng" dirty="0">
                <a:solidFill>
                  <a:schemeClr val="accent3">
                    <a:lumMod val="50000"/>
                  </a:schemeClr>
                </a:solidFill>
              </a:rPr>
              <a:t>только лично </a:t>
            </a:r>
            <a:r>
              <a:rPr lang="ru-RU" sz="1300" dirty="0">
                <a:solidFill>
                  <a:schemeClr val="accent3">
                    <a:lumMod val="50000"/>
                  </a:schemeClr>
                </a:solidFill>
              </a:rPr>
              <a:t>в любом территориальном налоговом органе, а также в центральном аппарате ФНС России. </a:t>
            </a:r>
            <a:endParaRPr lang="ru-RU" sz="13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1300" dirty="0" smtClean="0">
                <a:solidFill>
                  <a:schemeClr val="accent3">
                    <a:lumMod val="50000"/>
                  </a:schemeClr>
                </a:solidFill>
              </a:rPr>
              <a:t>Декларации</a:t>
            </a:r>
            <a:r>
              <a:rPr lang="ru-RU" sz="1300" dirty="0">
                <a:solidFill>
                  <a:schemeClr val="accent3">
                    <a:lumMod val="50000"/>
                  </a:schemeClr>
                </a:solidFill>
              </a:rPr>
              <a:t>, отправленные </a:t>
            </a:r>
            <a:r>
              <a:rPr lang="ru-RU" sz="1300" b="1" u="sng" dirty="0">
                <a:solidFill>
                  <a:schemeClr val="accent3">
                    <a:lumMod val="50000"/>
                  </a:schemeClr>
                </a:solidFill>
              </a:rPr>
              <a:t>по почте, не принимаются.</a:t>
            </a:r>
          </a:p>
        </p:txBody>
      </p:sp>
    </p:spTree>
    <p:extLst>
      <p:ext uri="{BB962C8B-B14F-4D97-AF65-F5344CB8AC3E}">
        <p14:creationId xmlns:p14="http://schemas.microsoft.com/office/powerpoint/2010/main" val="106955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8316416" y="4437343"/>
            <a:ext cx="620370" cy="474071"/>
          </a:xfrm>
        </p:spPr>
        <p:txBody>
          <a:bodyPr/>
          <a:lstStyle/>
          <a:p>
            <a:pPr>
              <a:defRPr/>
            </a:pPr>
            <a:fld id="{84E1B3C2-7AE0-4C6C-9691-CB6BB781DB4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971600" y="1504952"/>
            <a:ext cx="6912768" cy="3227038"/>
          </a:xfrm>
          <a:prstGeom prst="flowChartAlternateProcess">
            <a:avLst/>
          </a:prstGeom>
          <a:solidFill>
            <a:srgbClr val="CCECFF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405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220" y="558801"/>
            <a:ext cx="7632699" cy="946150"/>
          </a:xfrm>
        </p:spPr>
        <p:txBody>
          <a:bodyPr/>
          <a:lstStyle/>
          <a:p>
            <a:pPr algn="ctr"/>
            <a:r>
              <a:rPr lang="ru-RU" altLang="ru-RU" sz="3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Если налог исчисляется и уплачивается самостоятельно</a:t>
            </a:r>
            <a:r>
              <a:rPr lang="ru-RU" altLang="ru-RU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ОБЯЗАТЕЛЬНО</a:t>
            </a:r>
            <a:r>
              <a:rPr lang="ru-RU" altLang="ru-RU" sz="3200" u="sng" dirty="0">
                <a:latin typeface="Times New Roman" panose="02020603050405020304" pitchFamily="18" charset="0"/>
              </a:rPr>
              <a:t/>
            </a:r>
            <a:br>
              <a:rPr lang="ru-RU" altLang="ru-RU" sz="3200" u="sng" dirty="0">
                <a:latin typeface="Times New Roman" panose="02020603050405020304" pitchFamily="18" charset="0"/>
              </a:rPr>
            </a:br>
            <a:endParaRPr lang="ru-RU" altLang="ru-RU" sz="3000" dirty="0">
              <a:solidFill>
                <a:schemeClr val="tx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71600" y="1851670"/>
            <a:ext cx="6696744" cy="1440160"/>
          </a:xfrm>
          <a:prstGeom prst="rect">
            <a:avLst/>
          </a:prstGeom>
        </p:spPr>
        <p:txBody>
          <a:bodyPr/>
          <a:lstStyle>
            <a:lvl1pPr marL="283135" indent="0" algn="l" defTabSz="812381" rtl="0" eaLnBrk="1" latinLnBrk="0" hangingPunct="1">
              <a:spcBef>
                <a:spcPct val="20000"/>
              </a:spcBef>
              <a:buFont typeface="+mj-lt"/>
              <a:buNone/>
              <a:defRPr sz="2400" b="0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283135" indent="0" algn="l" defTabSz="812381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555157" indent="-202775" algn="l" defTabSz="8123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280669" algn="just" defTabSz="812381" rtl="0" eaLnBrk="1" latinLnBrk="0" hangingPunct="1">
              <a:lnSpc>
                <a:spcPts val="1899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117717" indent="0" algn="l" defTabSz="812381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234046" indent="-203097" algn="l" defTabSz="8123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40235" indent="-203097" algn="l" defTabSz="8123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6425" indent="-203097" algn="l" defTabSz="8123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52614" indent="-203097" algn="l" defTabSz="8123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 fontAlgn="auto">
              <a:spcAft>
                <a:spcPts val="0"/>
              </a:spcAft>
              <a:buClr>
                <a:schemeClr val="tx1"/>
              </a:buClr>
            </a:pPr>
            <a:r>
              <a:rPr lang="ru-RU" altLang="ru-RU" sz="2000" b="1" dirty="0" smtClean="0"/>
              <a:t>1. Подать </a:t>
            </a:r>
            <a:r>
              <a:rPr lang="ru-RU" altLang="ru-RU" sz="2000" b="1" dirty="0"/>
              <a:t>в налоговый </a:t>
            </a:r>
            <a:r>
              <a:rPr lang="ru-RU" altLang="ru-RU" sz="2000" b="1" dirty="0" smtClean="0"/>
              <a:t>орган </a:t>
            </a:r>
            <a:r>
              <a:rPr lang="ru-RU" altLang="ru-RU" sz="2000" b="1" i="1" dirty="0" smtClean="0"/>
              <a:t>по месту жительства</a:t>
            </a:r>
            <a:r>
              <a:rPr lang="ru-RU" altLang="ru-RU" sz="2000" b="1" dirty="0" smtClean="0"/>
              <a:t> налоговую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декларацию</a:t>
            </a:r>
            <a:r>
              <a:rPr lang="ru-RU" altLang="ru-RU" sz="2000" b="1" dirty="0" smtClean="0"/>
              <a:t> по форме 3-НДФЛ </a:t>
            </a:r>
            <a:r>
              <a:rPr lang="ru-RU" altLang="ru-RU" sz="2000" b="1" i="1" dirty="0" smtClean="0">
                <a:solidFill>
                  <a:srgbClr val="FF0000"/>
                </a:solidFill>
              </a:rPr>
              <a:t>не позднее 30 апреля </a:t>
            </a:r>
            <a:r>
              <a:rPr lang="ru-RU" altLang="ru-RU" sz="2000" b="1" dirty="0" smtClean="0"/>
              <a:t>года, следующего за годом получения дохода</a:t>
            </a:r>
            <a:r>
              <a:rPr lang="en-US" altLang="ru-RU" sz="2000" b="1" dirty="0" smtClean="0"/>
              <a:t> </a:t>
            </a: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en-US" altLang="ru-RU" sz="2000" dirty="0" smtClean="0"/>
              <a:t>(</a:t>
            </a:r>
            <a:r>
              <a:rPr lang="ru-RU" altLang="ru-RU" sz="2000" dirty="0" smtClean="0"/>
              <a:t>п. 1 ст. 229 НК РФ</a:t>
            </a:r>
            <a:r>
              <a:rPr lang="en-US" altLang="ru-RU" sz="2000" dirty="0" smtClean="0"/>
              <a:t>)</a:t>
            </a:r>
            <a:endParaRPr lang="ru-RU" altLang="ru-RU" sz="2000" dirty="0" smtClean="0"/>
          </a:p>
          <a:p>
            <a:pPr marL="0" algn="ctr" fontAlgn="auto">
              <a:spcAft>
                <a:spcPts val="0"/>
              </a:spcAft>
              <a:buClr>
                <a:schemeClr val="tx1"/>
              </a:buClr>
            </a:pPr>
            <a:r>
              <a:rPr lang="ru-RU" altLang="ru-RU" sz="2000" b="1" dirty="0" smtClean="0">
                <a:solidFill>
                  <a:srgbClr val="00B050"/>
                </a:solidFill>
              </a:rPr>
              <a:t>В 2022 году – не позднее 04.05.2022 года</a:t>
            </a:r>
          </a:p>
          <a:p>
            <a:pPr marL="0" algn="ctr" fontAlgn="auto">
              <a:spcAft>
                <a:spcPts val="0"/>
              </a:spcAft>
              <a:buClr>
                <a:schemeClr val="tx1"/>
              </a:buClr>
            </a:pPr>
            <a:endParaRPr lang="ru-RU" altLang="ru-RU" sz="800" dirty="0" smtClean="0"/>
          </a:p>
          <a:p>
            <a:pPr marL="457200" indent="-457200" algn="ctr" fontAlgn="auto">
              <a:spcAft>
                <a:spcPts val="0"/>
              </a:spcAft>
              <a:buClr>
                <a:schemeClr val="tx1"/>
              </a:buClr>
            </a:pPr>
            <a:r>
              <a:rPr lang="ru-RU" altLang="ru-RU" sz="2000" b="1" dirty="0" smtClean="0"/>
              <a:t>2. Уплатить исчисленную сумму НДФЛ </a:t>
            </a:r>
            <a:br>
              <a:rPr lang="ru-RU" altLang="ru-RU" sz="2000" b="1" dirty="0" smtClean="0"/>
            </a:br>
            <a:r>
              <a:rPr lang="ru-RU" altLang="ru-RU" sz="2000" b="1" dirty="0" smtClean="0">
                <a:solidFill>
                  <a:srgbClr val="FF0000"/>
                </a:solidFill>
              </a:rPr>
              <a:t>не позднее 15 июля </a:t>
            </a:r>
            <a:r>
              <a:rPr lang="ru-RU" altLang="ru-RU" sz="2000" b="1" dirty="0" smtClean="0"/>
              <a:t>года, следующего за годом получения дохода</a:t>
            </a:r>
            <a:r>
              <a:rPr lang="ru-RU" altLang="ru-RU" sz="2000" dirty="0" smtClean="0"/>
              <a:t> (п.4 ст. 228 НК РФ)</a:t>
            </a:r>
          </a:p>
          <a:p>
            <a:pPr marL="457200" indent="-457200" algn="ctr" fontAlgn="auto">
              <a:spcAft>
                <a:spcPts val="0"/>
              </a:spcAft>
              <a:buClr>
                <a:schemeClr val="tx1"/>
              </a:buClr>
            </a:pPr>
            <a:endParaRPr lang="ru-RU" altLang="ru-RU" sz="1500" dirty="0"/>
          </a:p>
        </p:txBody>
      </p:sp>
    </p:spTree>
    <p:extLst>
      <p:ext uri="{BB962C8B-B14F-4D97-AF65-F5344CB8AC3E}">
        <p14:creationId xmlns:p14="http://schemas.microsoft.com/office/powerpoint/2010/main" val="378993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38344" y="6853536"/>
            <a:ext cx="1533220" cy="289847"/>
          </a:xfrm>
          <a:prstGeom prst="rect">
            <a:avLst/>
          </a:prstGeom>
        </p:spPr>
        <p:txBody>
          <a:bodyPr wrap="none" lIns="104162" tIns="52082" rIns="104162" bIns="52082">
            <a:spAutoFit/>
          </a:bodyPr>
          <a:lstStyle/>
          <a:p>
            <a:pPr algn="ctr" defTabSz="101600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prstClr val="white"/>
                </a:solidFill>
                <a:latin typeface="Calibri"/>
                <a:cs typeface="Arial" pitchFamily="34" charset="0"/>
              </a:rPr>
              <a:t>30 января 2015 года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00807" y="2643766"/>
            <a:ext cx="7874827" cy="864095"/>
          </a:xfrm>
        </p:spPr>
        <p:txBody>
          <a:bodyPr rtlCol="0">
            <a:noAutofit/>
          </a:bodyPr>
          <a:lstStyle/>
          <a:p>
            <a:pPr lvl="0"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БЛАГОДАРЮ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ЗА 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946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1B3C2-7AE0-4C6C-9691-CB6BB781DB4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1143"/>
            <a:ext cx="813690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 fontAlgn="auto">
              <a:spcAft>
                <a:spcPts val="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Arial" pitchFamily="34" charset="0"/>
              </a:rPr>
              <a:t>Гражданам больше не нужно сдавать налоговую декларацию,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Arial" pitchFamily="34" charset="0"/>
            </a:endParaRPr>
          </a:p>
          <a:p>
            <a:pPr algn="ctr" defTabSz="1043056" fontAlgn="auto"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Arial" pitchFamily="34" charset="0"/>
              </a:rPr>
              <a:t>если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Arial" pitchFamily="34" charset="0"/>
              </a:rPr>
              <a:t>их доход от продажи недвижимого имущества не превышает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Arial" pitchFamily="34" charset="0"/>
              </a:rPr>
              <a:t>1 млн.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Arial" pitchFamily="34" charset="0"/>
              </a:rPr>
              <a:t>рублей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Arial" pitchFamily="34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Arial" pitchFamily="34" charset="0"/>
              </a:rPr>
              <a:t>и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Arial" pitchFamily="34" charset="0"/>
              </a:rPr>
              <a:t>иного имущества –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Arial" pitchFamily="34" charset="0"/>
              </a:rPr>
              <a:t>250,0 тыс.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Arial" pitchFamily="34" charset="0"/>
              </a:rPr>
              <a:t>рублей. </a:t>
            </a:r>
          </a:p>
          <a:p>
            <a:pPr algn="ctr" defTabSz="1043056" fontAlgn="auto">
              <a:spcAft>
                <a:spcPts val="0"/>
              </a:spcAft>
            </a:pPr>
            <a:endParaRPr lang="ru-RU" sz="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Arial" pitchFamily="34" charset="0"/>
            </a:endParaRPr>
          </a:p>
          <a:p>
            <a:pPr algn="ctr" defTabSz="1043056" fontAlgn="auto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Меняется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порядок представления гражданами декларации по форме 3-НДФЛ при продаже недорогого недвижимого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имущества (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Федеральным законом </a:t>
            </a:r>
            <a:r>
              <a:rPr lang="ru-RU" sz="1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02.07.2021 </a:t>
            </a:r>
            <a:r>
              <a:rPr lang="ru-RU" sz="1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 305-ФЗ внесены изменения </a:t>
            </a:r>
            <a:r>
              <a:rPr lang="ru-RU" sz="12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п.4 ст. 229 НК РФ).</a:t>
            </a:r>
            <a:endParaRPr lang="ru-RU" sz="12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Bef>
                <a:spcPts val="600"/>
              </a:spcBef>
              <a:spcAft>
                <a:spcPts val="0"/>
              </a:spcAft>
            </a:pPr>
            <a:r>
              <a:rPr lang="ru-RU" sz="13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Физлицам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больше не нужно будет подавать </a:t>
            </a:r>
            <a:r>
              <a:rPr lang="ru-RU" sz="13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налоговую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декларацию при продаже </a:t>
            </a:r>
            <a:r>
              <a:rPr lang="ru-RU" sz="135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недвижимого имущества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(жилых домов, квартир, комнат, садовых домов или земельных участков) на </a:t>
            </a:r>
            <a:r>
              <a:rPr lang="ru-RU" sz="13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3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5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сумму </a:t>
            </a:r>
            <a:r>
              <a:rPr lang="ru-RU" sz="135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1 </a:t>
            </a:r>
            <a:r>
              <a:rPr lang="ru-RU" sz="135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r>
              <a:rPr lang="ru-RU" sz="135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5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35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иного имущества </a:t>
            </a:r>
            <a:r>
              <a:rPr lang="ru-RU" sz="13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(транспорта, гаражей и т.д.) - </a:t>
            </a:r>
            <a:r>
              <a:rPr lang="ru-RU" sz="135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250 тыс. </a:t>
            </a:r>
            <a:r>
              <a:rPr lang="ru-RU" sz="135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sz="135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35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Указанные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суммы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соответствуют размерам имущественных налоговых вычетов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(ИНВ). </a:t>
            </a:r>
          </a:p>
          <a:p>
            <a:pPr indent="342900" algn="ctr">
              <a:spcBef>
                <a:spcPts val="60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этом,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доходы от продажи объектов </a:t>
            </a:r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превышают размер 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ИНВ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обязанность по предоставлению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налоговой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декларации по форме 3-НДФЛ </a:t>
            </a:r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сохраняется.</a:t>
            </a:r>
          </a:p>
          <a:p>
            <a:pPr indent="342900" algn="just">
              <a:spcAft>
                <a:spcPts val="0"/>
              </a:spcAft>
            </a:pPr>
            <a:endParaRPr lang="ru-RU" sz="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нововведения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распространяются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лиц, продавших имущество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начиная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налогового периода 2021 года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342900" algn="just">
              <a:spcAft>
                <a:spcPts val="0"/>
              </a:spcAft>
            </a:pPr>
            <a:endParaRPr lang="ru-RU" sz="800" b="1" dirty="0" smtClean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43056" fontAlgn="auto">
              <a:lnSpc>
                <a:spcPct val="105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ВНИМАНИЕ!!!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Если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продажи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объекта недвижимого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имущества меньше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чем кадастровая стоимость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для налогообложения принимается равной </a:t>
            </a:r>
          </a:p>
          <a:p>
            <a:pPr algn="ctr" defTabSz="1043056" fontAlgn="auto">
              <a:lnSpc>
                <a:spcPct val="105000"/>
              </a:lnSpc>
              <a:spcAft>
                <a:spcPts val="0"/>
              </a:spcAft>
            </a:pPr>
            <a:r>
              <a:rPr lang="ru-RU" sz="1400" b="1" u="sng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кадастровой стоимости, умноженной на понижающий коэффициент 0,7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(п.2 ст. 214.10 НК РФ)</a:t>
            </a:r>
          </a:p>
          <a:p>
            <a:pPr algn="ctr" defTabSz="1043056" fontAlgn="auto">
              <a:lnSpc>
                <a:spcPct val="105000"/>
              </a:lnSpc>
              <a:spcAft>
                <a:spcPts val="0"/>
              </a:spcAft>
            </a:pP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2. При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продаже доли </a:t>
            </a:r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размер </a:t>
            </a:r>
            <a:r>
              <a:rPr lang="ru-RU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ИНВ </a:t>
            </a:r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соответствует этой доле –</a:t>
            </a:r>
            <a:r>
              <a:rPr lang="ru-RU" sz="1400" b="1" u="sng" dirty="0">
                <a:solidFill>
                  <a:srgbClr val="FF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u="sng" dirty="0">
                <a:latin typeface="Times New Roman" pitchFamily="18" charset="0"/>
                <a:cs typeface="Times New Roman" pitchFamily="18" charset="0"/>
              </a:rPr>
              <a:t>абз.3 п. 2 ст. 220 НК РФ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ctr" defTabSz="1043056" fontAlgn="auto">
              <a:lnSpc>
                <a:spcPct val="105000"/>
              </a:lnSpc>
              <a:spcAft>
                <a:spcPts val="0"/>
              </a:spcAft>
            </a:pPr>
            <a:endParaRPr lang="ru-RU" sz="1400" b="1" u="sng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66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889" y="367196"/>
            <a:ext cx="7356511" cy="692386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Освобождение от налогообложения налогоплательщиков, являющихся родителями (усыновителями) не менее двух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детей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п. 2.1 ст. 217.1 НК РФ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/>
            </a:r>
            <a:b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1600" b="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(с налогового периода 2021 года).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1B3C2-7AE0-4C6C-9691-CB6BB781DB43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31590"/>
            <a:ext cx="8000553" cy="3750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Доход 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 продажи </a:t>
            </a:r>
            <a: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жилой недвижимости освобождается 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от налогообложения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независимо от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срока её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нахождения в собственности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налогоплательщика</a:t>
            </a:r>
            <a: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если одновременно соблюдаются следующие условия</a:t>
            </a:r>
            <a:r>
              <a:rPr lang="ru-RU" sz="12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</a:p>
          <a:p>
            <a:pPr marL="171450" indent="-17145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налогоплательщик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(или) его супруг (супруга) являются родителями (усыновителями) не менее двух детей, не достигших возраста 18 лет (24 лет, если дети являются обучающимися по очной форме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обучения),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налогоплательщик является одним из указанных детей.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 детей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целей настоящего пункта определяется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дату государственной регистрации перехода права собственности от налогоплательщика к покупателю;</a:t>
            </a:r>
          </a:p>
          <a:p>
            <a:pPr marL="171450" indent="-17145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календарном году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котором осуществлена государственная регистрация перехода права собственности от налогоплательщика к покупателю на проданное жилое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помещение,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либо не позднее 30 апреля следующего календарного года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налогоплательщиком (членами его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семьи)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приобретено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иное жилое помещение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площадь приобретенного жилого помещения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его кадастровая стоимость, определяемые с учетом совокупного размера долей налогоплательщика и членов его семьи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превышает соответственно общую площадь в проданном жилом помещении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 его кадастровую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стоимость;</a:t>
            </a:r>
          </a:p>
          <a:p>
            <a:pPr marL="171450" indent="-171450" algn="just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налогоплательщику, его супругу (супруге), его детям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дату государственной регистрации перехода права собственности </a:t>
            </a:r>
            <a:r>
              <a:rPr lang="ru-RU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проданное жилое помещение </a:t>
            </a:r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принадлежит в совокупности более 50 процентов в праве собственности на иное жилое 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помещение с общей площадью, превышающей общую площадь в приобретенном жилом помещении, независимо от размера приобретаемой доли налогоплательщика в соответствующем праве собственности.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944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19572" y="1345252"/>
            <a:ext cx="7776864" cy="115212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E1B3C2-7AE0-4C6C-9691-CB6BB781DB4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3241" y="1417260"/>
            <a:ext cx="7481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rgbClr val="005AA9"/>
                </a:solidFill>
                <a:latin typeface="+mj-lt"/>
              </a:rPr>
              <a:t>В соответствии с Федеральным </a:t>
            </a:r>
            <a:r>
              <a:rPr lang="ru-RU" sz="1800" dirty="0">
                <a:solidFill>
                  <a:srgbClr val="005AA9"/>
                </a:solidFill>
                <a:latin typeface="+mj-lt"/>
              </a:rPr>
              <a:t>законом от 29.09.2019 № 325-ФЗ </a:t>
            </a:r>
            <a:r>
              <a:rPr lang="ru-RU" sz="1800" dirty="0" smtClean="0">
                <a:solidFill>
                  <a:srgbClr val="005AA9"/>
                </a:solidFill>
                <a:latin typeface="+mj-lt"/>
              </a:rPr>
              <a:t/>
            </a:r>
            <a:br>
              <a:rPr lang="ru-RU" sz="1800" dirty="0" smtClean="0">
                <a:solidFill>
                  <a:srgbClr val="005AA9"/>
                </a:solidFill>
                <a:latin typeface="+mj-lt"/>
              </a:rPr>
            </a:br>
            <a:r>
              <a:rPr lang="ru-RU" sz="1800" dirty="0" smtClean="0">
                <a:solidFill>
                  <a:srgbClr val="005AA9"/>
                </a:solidFill>
                <a:latin typeface="+mj-lt"/>
              </a:rPr>
              <a:t>«О внесении изменений в части первую и вторую НК РФ» пункт 1 статьи </a:t>
            </a:r>
            <a:r>
              <a:rPr lang="ru-RU" sz="1800" dirty="0">
                <a:solidFill>
                  <a:srgbClr val="005AA9"/>
                </a:solidFill>
                <a:latin typeface="+mj-lt"/>
              </a:rPr>
              <a:t>88 НК </a:t>
            </a:r>
            <a:r>
              <a:rPr lang="ru-RU" sz="1800" dirty="0" smtClean="0">
                <a:solidFill>
                  <a:srgbClr val="005AA9"/>
                </a:solidFill>
                <a:latin typeface="+mj-lt"/>
              </a:rPr>
              <a:t>РФ дополнен </a:t>
            </a:r>
            <a:r>
              <a:rPr lang="ru-RU" sz="1800" b="1" dirty="0" smtClean="0">
                <a:solidFill>
                  <a:srgbClr val="005AA9"/>
                </a:solidFill>
                <a:latin typeface="+mj-lt"/>
              </a:rPr>
              <a:t>подпунктом </a:t>
            </a:r>
            <a:r>
              <a:rPr lang="ru-RU" sz="1800" b="1" dirty="0">
                <a:solidFill>
                  <a:srgbClr val="005AA9"/>
                </a:solidFill>
                <a:latin typeface="+mj-lt"/>
              </a:rPr>
              <a:t>1.2 </a:t>
            </a:r>
            <a:r>
              <a:rPr lang="ru-RU" sz="1800" dirty="0" smtClean="0">
                <a:solidFill>
                  <a:srgbClr val="005AA9"/>
                </a:solidFill>
                <a:latin typeface="+mj-lt"/>
              </a:rPr>
              <a:t>(</a:t>
            </a:r>
            <a:r>
              <a:rPr lang="ru-RU" sz="1400" i="1" dirty="0" smtClean="0">
                <a:solidFill>
                  <a:srgbClr val="005AA9"/>
                </a:solidFill>
                <a:latin typeface="+mj-lt"/>
              </a:rPr>
              <a:t>применяется </a:t>
            </a:r>
            <a:r>
              <a:rPr lang="ru-RU" sz="1400" i="1" dirty="0">
                <a:solidFill>
                  <a:srgbClr val="005AA9"/>
                </a:solidFill>
                <a:latin typeface="+mj-lt"/>
              </a:rPr>
              <a:t>с  01.01.2021</a:t>
            </a:r>
            <a:r>
              <a:rPr lang="ru-RU" sz="1800" dirty="0">
                <a:solidFill>
                  <a:srgbClr val="005AA9"/>
                </a:solidFill>
                <a:latin typeface="+mj-lt"/>
              </a:rPr>
              <a:t>). </a:t>
            </a:r>
            <a:endParaRPr lang="ru-RU" sz="1800" dirty="0">
              <a:solidFill>
                <a:srgbClr val="005AA9"/>
              </a:solidFill>
              <a:latin typeface="+mj-lt"/>
              <a:hlinkClick r:id="rId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92561"/>
            <a:ext cx="77845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Arial" pitchFamily="34" charset="0"/>
              </a:rPr>
              <a:t>Камеральная налоговая проверка </a:t>
            </a:r>
            <a:endParaRPr lang="ru-RU" sz="2200" b="1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Arial" pitchFamily="34" charset="0"/>
            </a:endParaRPr>
          </a:p>
          <a:p>
            <a:pPr algn="ctr"/>
            <a:r>
              <a:rPr lang="ru-RU" sz="2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Arial" pitchFamily="34" charset="0"/>
              </a:rPr>
              <a:t>без </a:t>
            </a:r>
            <a:r>
              <a:rPr lang="ru-RU" sz="22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Arial" pitchFamily="34" charset="0"/>
              </a:rPr>
              <a:t>представления декларации 3-НДФЛ.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680630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1.2.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случае, </a:t>
            </a: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налоговая декларация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отношении доходов, полученных налогоплательщиком от продажи либо в результате дарения недвижимого имущества,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400" b="1" dirty="0">
                <a:solidFill>
                  <a:schemeClr val="accent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представлена в налоговый орган в установленный срок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камеральная налоговая проверка проводится на основе имеющихся у налоговых органов документов (информации) о таком налогоплательщике и об указанных доходах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Применяются 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ответственности, предусмотренные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статьями 119 и 122 НК РФ </a:t>
            </a:r>
            <a:b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учетом обстоятельств, смягчающих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совершение налогового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правонарушения – статьи 112 и 114 НК РФ).</a:t>
            </a:r>
            <a:endParaRPr lang="ru-RU" sz="1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06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8165"/>
            <a:ext cx="8352928" cy="832593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itchFamily="34" charset="0"/>
              </a:rPr>
              <a:t>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itchFamily="34" charset="0"/>
              </a:rPr>
              <a:t>собенности исчисления налогооблагаемой базы при получении дохода от продажи недвижимого имущества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04AE3-E534-4CC9-9485-637EF95E0D1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563638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707654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1427" y="1851670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639" y="1384422"/>
            <a:ext cx="7935688" cy="1609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vert="horz" wrap="none" lIns="104306" tIns="52153" rIns="104306" bIns="52153" rtlCol="0" anchor="ctr">
            <a:normAutofit fontScale="92500" lnSpcReduction="20000"/>
          </a:bodyPr>
          <a:lstStyle/>
          <a:p>
            <a:pPr algn="ctr" defTabSz="1043056" fontAlgn="auto">
              <a:lnSpc>
                <a:spcPct val="125000"/>
              </a:lnSpc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При определении налоговой базы доходы налогоплательщика при получении в порядке </a:t>
            </a:r>
            <a:r>
              <a:rPr lang="ru-RU" sz="1400" b="1" u="sng" dirty="0">
                <a:solidFill>
                  <a:srgbClr val="FF2121"/>
                </a:solidFill>
                <a:latin typeface="Times New Roman" pitchFamily="18" charset="0"/>
                <a:cs typeface="Times New Roman" pitchFamily="18" charset="0"/>
              </a:rPr>
              <a:t>дарения</a:t>
            </a:r>
            <a:r>
              <a:rPr lang="ru-RU" sz="1400" b="1" dirty="0">
                <a:solidFill>
                  <a:srgbClr val="FF21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defTabSz="1043056" fontAlgn="auto">
              <a:lnSpc>
                <a:spcPct val="125000"/>
              </a:lnSpc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объекта недвижимого имущества принимаются </a:t>
            </a:r>
            <a:r>
              <a:rPr lang="ru-RU" sz="1400" b="1" dirty="0">
                <a:solidFill>
                  <a:srgbClr val="FF212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равными кадастровой стоимости</a:t>
            </a:r>
          </a:p>
          <a:p>
            <a:pPr algn="ctr" defTabSz="1043056" fontAlgn="auto">
              <a:lnSpc>
                <a:spcPct val="125000"/>
              </a:lnSpc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      этого объекта, внесенной в Единый государственный реестр недвижимости и подлежащей</a:t>
            </a:r>
          </a:p>
          <a:p>
            <a:pPr algn="ctr" defTabSz="1043056" fontAlgn="auto">
              <a:lnSpc>
                <a:spcPct val="125000"/>
              </a:lnSpc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      применению с 1 января года, в котором зарегистрирован переход права собственности или</a:t>
            </a:r>
          </a:p>
          <a:p>
            <a:pPr algn="ctr" defTabSz="1043056" fontAlgn="auto">
              <a:lnSpc>
                <a:spcPct val="125000"/>
              </a:lnSpc>
              <a:spcAft>
                <a:spcPts val="0"/>
              </a:spcAft>
            </a:pP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      на дату его постановки на 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учет 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+mj-ea"/>
                <a:cs typeface="Times New Roman" pitchFamily="18" charset="0"/>
              </a:rPr>
              <a:t>(в случае образования этого объекта недвижимого </a:t>
            </a:r>
            <a:endParaRPr lang="ru-RU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defTabSz="1043056" fontAlgn="auto">
              <a:lnSpc>
                <a:spcPct val="12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имущества </a:t>
            </a:r>
            <a:r>
              <a:rPr lang="ru-RU" sz="1400" dirty="0">
                <a:latin typeface="Times New Roman" pitchFamily="18" charset="0"/>
                <a:ea typeface="+mj-ea"/>
                <a:cs typeface="Times New Roman" pitchFamily="18" charset="0"/>
              </a:rPr>
              <a:t>в течение налогового периода - кадастровой стоимости этого объекта, </a:t>
            </a:r>
            <a:endParaRPr lang="ru-RU" sz="14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defTabSz="1043056" fontAlgn="auto">
              <a:lnSpc>
                <a:spcPct val="125000"/>
              </a:lnSpc>
              <a:spcAft>
                <a:spcPts val="0"/>
              </a:spcAft>
            </a:pP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определенной </a:t>
            </a:r>
            <a:r>
              <a:rPr lang="ru-RU" sz="1400" dirty="0">
                <a:latin typeface="Times New Roman" pitchFamily="18" charset="0"/>
                <a:ea typeface="+mj-ea"/>
                <a:cs typeface="Times New Roman" pitchFamily="18" charset="0"/>
              </a:rPr>
              <a:t>на дату его постановки на государственный кадастровый учет) </a:t>
            </a:r>
            <a:r>
              <a:rPr lang="ru-RU" sz="1400" b="1" dirty="0"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п.6 ст. 214.10 НК РФ)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93" y="3077414"/>
            <a:ext cx="7935687" cy="15825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vert="horz" wrap="none" lIns="104306" tIns="52153" rIns="104306" bIns="52153" rtlCol="0" anchor="ctr">
            <a:noAutofit/>
          </a:bodyPr>
          <a:lstStyle/>
          <a:p>
            <a:pPr algn="ctr" defTabSz="1043056" fontAlgn="auto">
              <a:lnSpc>
                <a:spcPct val="105000"/>
              </a:lnSpc>
              <a:spcAft>
                <a:spcPts val="0"/>
              </a:spcAft>
            </a:pPr>
            <a:r>
              <a:rPr lang="ru-RU" sz="1300" b="1" dirty="0">
                <a:latin typeface="Times New Roman" pitchFamily="18" charset="0"/>
                <a:ea typeface="+mj-ea"/>
                <a:cs typeface="Times New Roman" pitchFamily="18" charset="0"/>
              </a:rPr>
              <a:t>В случае, если доходы налогоплательщика от </a:t>
            </a:r>
            <a:r>
              <a:rPr lang="ru-RU" sz="1300" b="1" u="sng" dirty="0">
                <a:solidFill>
                  <a:srgbClr val="FF2121"/>
                </a:solidFill>
                <a:latin typeface="Times New Roman" pitchFamily="18" charset="0"/>
                <a:cs typeface="Times New Roman" pitchFamily="18" charset="0"/>
              </a:rPr>
              <a:t>продажи</a:t>
            </a:r>
            <a:r>
              <a:rPr lang="ru-RU" sz="1300" b="1" dirty="0">
                <a:latin typeface="Times New Roman" pitchFamily="18" charset="0"/>
                <a:ea typeface="+mj-ea"/>
                <a:cs typeface="Times New Roman" pitchFamily="18" charset="0"/>
              </a:rPr>
              <a:t> объекта недвижимого имущества</a:t>
            </a:r>
          </a:p>
          <a:p>
            <a:pPr algn="ctr" defTabSz="1043056" fontAlgn="auto">
              <a:lnSpc>
                <a:spcPct val="105000"/>
              </a:lnSpc>
              <a:spcAft>
                <a:spcPts val="0"/>
              </a:spcAft>
            </a:pPr>
            <a:r>
              <a:rPr lang="ru-RU" sz="1300" b="1" dirty="0">
                <a:latin typeface="Times New Roman" pitchFamily="18" charset="0"/>
                <a:ea typeface="+mj-ea"/>
                <a:cs typeface="Times New Roman" pitchFamily="18" charset="0"/>
              </a:rPr>
              <a:t>      меньше, чем кадастровая стоимость этого объекта, то доходы от продажи этого объекта</a:t>
            </a:r>
          </a:p>
          <a:p>
            <a:pPr algn="ctr" defTabSz="1043056" fontAlgn="auto">
              <a:lnSpc>
                <a:spcPct val="105000"/>
              </a:lnSpc>
              <a:spcAft>
                <a:spcPts val="0"/>
              </a:spcAft>
            </a:pPr>
            <a:r>
              <a:rPr lang="ru-RU" sz="1300" b="1" dirty="0">
                <a:latin typeface="Times New Roman" pitchFamily="18" charset="0"/>
                <a:ea typeface="+mj-ea"/>
                <a:cs typeface="Times New Roman" pitchFamily="18" charset="0"/>
              </a:rPr>
              <a:t>      недвижимого имущества принимаются равными кадастровой стоимости этого объекта</a:t>
            </a:r>
          </a:p>
          <a:p>
            <a:pPr algn="ctr" defTabSz="1043056" fontAlgn="auto">
              <a:lnSpc>
                <a:spcPct val="125000"/>
              </a:lnSpc>
              <a:spcAft>
                <a:spcPts val="0"/>
              </a:spcAft>
            </a:pPr>
            <a:r>
              <a:rPr lang="ru-RU" sz="1300" b="1" dirty="0">
                <a:latin typeface="Times New Roman" pitchFamily="18" charset="0"/>
                <a:ea typeface="+mj-ea"/>
                <a:cs typeface="Times New Roman" pitchFamily="18" charset="0"/>
              </a:rPr>
              <a:t>      недвижимого имущества, умноженной на понижающий коэффициент </a:t>
            </a:r>
            <a:r>
              <a:rPr lang="ru-RU" sz="1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0,7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(в случае образования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этого объекта недвижимого имущества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течение налогового периода - кадастровой стоимости этого объекта,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определенной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дату его постановки на государственный кадастровый учет)</a:t>
            </a:r>
            <a:r>
              <a:rPr lang="ru-RU" sz="13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ru-RU" sz="1300" b="1" dirty="0">
                <a:latin typeface="Times New Roman" pitchFamily="18" charset="0"/>
                <a:ea typeface="+mj-ea"/>
                <a:cs typeface="Times New Roman" pitchFamily="18" charset="0"/>
              </a:rPr>
              <a:t>п.2 ст. 214.10 НК РФ)</a:t>
            </a:r>
          </a:p>
        </p:txBody>
      </p:sp>
    </p:spTree>
    <p:extLst>
      <p:ext uri="{BB962C8B-B14F-4D97-AF65-F5344CB8AC3E}">
        <p14:creationId xmlns:p14="http://schemas.microsoft.com/office/powerpoint/2010/main" val="13983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11509"/>
            <a:ext cx="7343979" cy="576065"/>
          </a:xfrm>
        </p:spPr>
        <p:txBody>
          <a:bodyPr/>
          <a:lstStyle/>
          <a:p>
            <a:pPr algn="ctr" defTabSz="801634" fontAlgn="base">
              <a:spcAft>
                <a:spcPct val="0"/>
              </a:spcAft>
            </a:pPr>
            <a:r>
              <a:rPr lang="ru-RU" sz="2200" dirty="0" smtClean="0">
                <a:solidFill>
                  <a:schemeClr val="tx2"/>
                </a:solidFill>
                <a:latin typeface="Times New Roman" panose="02020603050405020304" pitchFamily="18" charset="0"/>
                <a:cs typeface="Arial" pitchFamily="34" charset="0"/>
              </a:rPr>
              <a:t>Вопросы по определению минимального предельного срок владения объектом недвижимого имущества</a:t>
            </a:r>
            <a:endParaRPr lang="ru-RU" sz="2200" dirty="0">
              <a:solidFill>
                <a:schemeClr val="tx2"/>
              </a:solidFill>
              <a:latin typeface="Times New Roman" panose="02020603050405020304" pitchFamily="18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93316986"/>
              </p:ext>
            </p:extLst>
          </p:nvPr>
        </p:nvGraphicFramePr>
        <p:xfrm>
          <a:off x="323528" y="1131590"/>
          <a:ext cx="8064895" cy="324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6526">
                <a:tc>
                  <a:txBody>
                    <a:bodyPr/>
                    <a:lstStyle/>
                    <a:p>
                      <a:pPr marL="0" marR="0" indent="0" algn="ctr" defTabSz="8123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latin typeface="Times New Roman" pitchFamily="18" charset="0"/>
                          <a:cs typeface="Times New Roman" pitchFamily="18" charset="0"/>
                        </a:rPr>
                        <a:t>право собственности получено в порядке наследования или по договору дарения от физического лица, признаваемого членом семьи и (или) близким </a:t>
                      </a:r>
                      <a:r>
                        <a:rPr lang="ru-RU" sz="1250" dirty="0" smtClean="0">
                          <a:latin typeface="Times New Roman" pitchFamily="18" charset="0"/>
                          <a:cs typeface="Times New Roman" pitchFamily="18" charset="0"/>
                        </a:rPr>
                        <a:t>родственником </a:t>
                      </a:r>
                      <a:r>
                        <a:rPr lang="ru-RU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(пп.1 п.3 ст. 217.1 НК РФ)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3634">
                <a:tc>
                  <a:txBody>
                    <a:bodyPr/>
                    <a:lstStyle/>
                    <a:p>
                      <a:pPr marL="0" marR="0" indent="0" algn="ctr" defTabSz="8123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>
                          <a:latin typeface="Times New Roman" pitchFamily="18" charset="0"/>
                          <a:cs typeface="Times New Roman" pitchFamily="18" charset="0"/>
                        </a:rPr>
                        <a:t>право собственности получено в результате </a:t>
                      </a:r>
                      <a:r>
                        <a:rPr lang="ru-RU" sz="1250" dirty="0" smtClean="0">
                          <a:latin typeface="Times New Roman" pitchFamily="18" charset="0"/>
                          <a:cs typeface="Times New Roman" pitchFamily="18" charset="0"/>
                        </a:rPr>
                        <a:t>приватизации </a:t>
                      </a:r>
                      <a:r>
                        <a:rPr lang="ru-RU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178 ФЗ «О приватизации государственного и муниципального имущества» - </a:t>
                      </a:r>
                      <a:r>
                        <a:rPr lang="ru-RU" sz="125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 предусматривает бесплатную приватизацию</a:t>
                      </a:r>
                      <a:r>
                        <a:rPr lang="ru-RU" sz="125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земельных участков</a:t>
                      </a:r>
                      <a:r>
                        <a:rPr lang="ru-RU" sz="12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indent="0" algn="ctr" defTabSz="8123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Минимальный предельный срок владения для земельными участками, полученными на основании распоряжений </a:t>
                      </a:r>
                      <a:br>
                        <a:rPr lang="ru-RU" sz="12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ДИЗО г. Севастополя, рассчитывается в общем порядке, без применения норм пп.2 п.3 ст. 217.1 НК РФ.</a:t>
                      </a:r>
                      <a:endParaRPr lang="ru-RU" sz="12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indent="0" algn="ctr" defTabSz="81238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dirty="0" smtClean="0"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50" dirty="0">
                          <a:latin typeface="Times New Roman" pitchFamily="18" charset="0"/>
                          <a:cs typeface="Times New Roman" pitchFamily="18" charset="0"/>
                        </a:rPr>
                        <a:t>собственности налогоплательщика </a:t>
                      </a:r>
                      <a:r>
                        <a:rPr lang="ru-RU" sz="125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(включая совместную собственность супругов) </a:t>
                      </a:r>
                      <a:r>
                        <a:rPr lang="ru-RU" sz="1250" dirty="0">
                          <a:latin typeface="Times New Roman" pitchFamily="18" charset="0"/>
                          <a:cs typeface="Times New Roman" pitchFamily="18" charset="0"/>
                        </a:rPr>
                        <a:t>на дату </a:t>
                      </a:r>
                      <a:r>
                        <a:rPr lang="ru-RU" sz="125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государственной </a:t>
                      </a:r>
                      <a:r>
                        <a:rPr lang="ru-RU" sz="1250" dirty="0">
                          <a:latin typeface="Times New Roman" pitchFamily="18" charset="0"/>
                          <a:cs typeface="Times New Roman" pitchFamily="18" charset="0"/>
                        </a:rPr>
                        <a:t>регистрации перехода права собственности от налогоплательщика к покупателю </a:t>
                      </a:r>
                      <a:r>
                        <a:rPr lang="ru-RU" sz="1250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sz="1250" dirty="0">
                          <a:latin typeface="Times New Roman" pitchFamily="18" charset="0"/>
                          <a:cs typeface="Times New Roman" pitchFamily="18" charset="0"/>
                        </a:rPr>
                        <a:t>проданный объект недвижимого имущества не находится иного жилого помещения </a:t>
                      </a:r>
                      <a:r>
                        <a:rPr lang="ru-RU" sz="125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250" i="1" dirty="0" smtClean="0">
                          <a:latin typeface="Times New Roman" pitchFamily="18" charset="0"/>
                          <a:cs typeface="Times New Roman" pitchFamily="18" charset="0"/>
                        </a:rPr>
                        <a:t>единственное жилье</a:t>
                      </a:r>
                      <a:r>
                        <a:rPr lang="ru-RU" sz="1250" dirty="0" smtClean="0"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lang="ru-RU" sz="12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(пп.4 п.3 ст. 217.1 НК РФ)</a:t>
                      </a:r>
                      <a:endParaRPr lang="ru-RU" sz="12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7060">
                <a:tc>
                  <a:txBody>
                    <a:bodyPr/>
                    <a:lstStyle/>
                    <a:p>
                      <a:pPr algn="ctr"/>
                      <a:r>
                        <a:rPr lang="ru-RU" sz="12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 продаже объектов недвижимого имущества на территории города Севастополя, </a:t>
                      </a:r>
                      <a:br>
                        <a:rPr lang="ru-RU" sz="12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5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приобретенных в собственность после 1 января 2018 года</a:t>
                      </a:r>
                      <a:r>
                        <a:rPr lang="ru-RU" sz="12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физическими лицами, являющимися налоговыми резидентами Российской Федерации (Закон г. Севастополя от 17.11.2020 № 610-ЗС)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04AE3-E534-4CC9-9485-637EF95E0D1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49686" y="4480207"/>
            <a:ext cx="7488832" cy="28803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noProof="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ОСТАЛЬНЫХ СЛУЧАЯХ МИНИМАЛЬНЫЙ СРОК ВЛАДЕНИЯ СОСТАВЛЯЕТ 5 ЛЕТ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C04AE3-E534-4CC9-9485-637EF95E0D1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7" y="1203598"/>
            <a:ext cx="792854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Пункта </a:t>
            </a:r>
            <a:r>
              <a:rPr lang="ru-RU" sz="1400" b="1" dirty="0"/>
              <a:t>2 статьи 8.1 Гражданского кодекса </a:t>
            </a:r>
            <a:r>
              <a:rPr lang="ru-RU" sz="1400" b="1" dirty="0" smtClean="0"/>
              <a:t>РФ - </a:t>
            </a:r>
            <a:r>
              <a:rPr lang="ru-RU" sz="1300" b="1" dirty="0" smtClean="0"/>
              <a:t>права </a:t>
            </a:r>
            <a:r>
              <a:rPr lang="ru-RU" sz="1300" b="1" dirty="0"/>
              <a:t>на имущество, подлежащие государственной регистрации, </a:t>
            </a:r>
            <a:r>
              <a:rPr lang="ru-RU" sz="1300" b="1" i="1" dirty="0">
                <a:solidFill>
                  <a:srgbClr val="C00000"/>
                </a:solidFill>
              </a:rPr>
              <a:t>возникают,</a:t>
            </a:r>
            <a:r>
              <a:rPr lang="ru-RU" sz="1300" b="1" dirty="0"/>
              <a:t> изменяются и прекращаются </a:t>
            </a:r>
            <a:r>
              <a:rPr lang="ru-RU" sz="1300" b="1" i="1" dirty="0">
                <a:solidFill>
                  <a:srgbClr val="C00000"/>
                </a:solidFill>
              </a:rPr>
              <a:t>с момента внесения соответствующей записи в государственный </a:t>
            </a:r>
            <a:r>
              <a:rPr lang="ru-RU" sz="1300" b="1" i="1" dirty="0" smtClean="0">
                <a:solidFill>
                  <a:srgbClr val="C00000"/>
                </a:solidFill>
              </a:rPr>
              <a:t>реестр (ЕГРН).</a:t>
            </a:r>
            <a:endParaRPr lang="ru-RU" sz="1300" b="1" i="1" dirty="0">
              <a:solidFill>
                <a:srgbClr val="C00000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ru-RU" sz="1200" i="1" dirty="0" smtClean="0"/>
              <a:t>(Аналогичные </a:t>
            </a:r>
            <a:r>
              <a:rPr lang="ru-RU" sz="1200" i="1" dirty="0"/>
              <a:t>нормы содержались в гражданском законодательстве, действовавшем на территории г. Севастополя до 18 марта 2014 </a:t>
            </a:r>
            <a:r>
              <a:rPr lang="ru-RU" sz="1200" i="1" dirty="0" smtClean="0"/>
              <a:t>года).</a:t>
            </a:r>
            <a:endParaRPr lang="ru-RU" sz="1200" i="1" dirty="0"/>
          </a:p>
          <a:p>
            <a:pPr algn="ctr">
              <a:spcBef>
                <a:spcPts val="600"/>
              </a:spcBef>
            </a:pPr>
            <a:r>
              <a:rPr lang="ru-RU" sz="1400" b="1" dirty="0"/>
              <a:t>Статья 12 ФКЗ от 21 марта 2014 года № 6-ФКЗ «О принятии в РФ РК и образовании в составе РФ новых субъектов - РК и г.ф.з. Севастополя</a:t>
            </a:r>
            <a:r>
              <a:rPr lang="ru-RU" sz="1400" b="1" dirty="0" smtClean="0"/>
              <a:t>» - </a:t>
            </a:r>
            <a:r>
              <a:rPr lang="ru-RU" sz="1300" dirty="0" smtClean="0"/>
              <a:t>на </a:t>
            </a:r>
            <a:r>
              <a:rPr lang="ru-RU" sz="1300" dirty="0"/>
              <a:t>территориях </a:t>
            </a:r>
            <a:r>
              <a:rPr lang="ru-RU" sz="1300" dirty="0" smtClean="0"/>
              <a:t>РК и </a:t>
            </a:r>
            <a:br>
              <a:rPr lang="ru-RU" sz="1300" dirty="0" smtClean="0"/>
            </a:br>
            <a:r>
              <a:rPr lang="ru-RU" sz="1300" dirty="0" smtClean="0"/>
              <a:t>г.ф.з. </a:t>
            </a:r>
            <a:r>
              <a:rPr lang="ru-RU" sz="1300" dirty="0"/>
              <a:t>Севастополя действуют документы, в том числе </a:t>
            </a:r>
            <a:r>
              <a:rPr lang="ru-RU" sz="1300" b="1" dirty="0">
                <a:solidFill>
                  <a:schemeClr val="accent2">
                    <a:lumMod val="75000"/>
                  </a:schemeClr>
                </a:solidFill>
              </a:rPr>
              <a:t>подтверждающие право 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собственности, </a:t>
            </a:r>
            <a:r>
              <a:rPr lang="ru-RU" sz="1300" dirty="0"/>
              <a:t>выданные</a:t>
            </a:r>
            <a:r>
              <a:rPr lang="ru-RU" sz="13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300" dirty="0" smtClean="0"/>
              <a:t>государственными </a:t>
            </a:r>
            <a:r>
              <a:rPr lang="ru-RU" sz="1300" dirty="0"/>
              <a:t>и иными официальными органами </a:t>
            </a:r>
            <a:r>
              <a:rPr lang="ru-RU" sz="1300" dirty="0" smtClean="0"/>
              <a:t>АРК г. </a:t>
            </a:r>
            <a:r>
              <a:rPr lang="ru-RU" sz="1300" dirty="0"/>
              <a:t>Севастополя.</a:t>
            </a:r>
          </a:p>
          <a:p>
            <a:pPr algn="ctr">
              <a:spcBef>
                <a:spcPts val="1200"/>
              </a:spcBef>
            </a:pPr>
            <a:r>
              <a:rPr lang="ru-RU" sz="1300" dirty="0"/>
              <a:t>Таким образом, с учетом вышеприведенных норм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ранее возникшее право </a:t>
            </a:r>
            <a:r>
              <a:rPr lang="ru-RU" sz="1300" dirty="0"/>
              <a:t>по </a:t>
            </a:r>
            <a:r>
              <a:rPr lang="ru-RU" sz="1300" dirty="0" smtClean="0"/>
              <a:t>недвижимости </a:t>
            </a:r>
            <a:r>
              <a:rPr lang="ru-RU" sz="1300" dirty="0"/>
              <a:t>может быть подтверждено документами, </a:t>
            </a:r>
            <a:r>
              <a:rPr lang="ru-RU" sz="1300" dirty="0" smtClean="0"/>
              <a:t>подтверждающими </a:t>
            </a:r>
            <a:r>
              <a:rPr lang="ru-RU" sz="1300" dirty="0"/>
              <a:t>государственную регистрацию </a:t>
            </a:r>
            <a:r>
              <a:rPr lang="ru-RU" sz="1300" dirty="0" smtClean="0"/>
              <a:t>права на эти объекты до </a:t>
            </a:r>
            <a:r>
              <a:rPr lang="ru-RU" sz="1300" dirty="0"/>
              <a:t>18.03.2014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</a:rPr>
              <a:t>уполномоченными органами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(до 31.12.2012 – </a:t>
            </a:r>
            <a:r>
              <a:rPr lang="ru-RU" sz="1200" b="1" i="1" dirty="0">
                <a:solidFill>
                  <a:schemeClr val="accent6">
                    <a:lumMod val="75000"/>
                  </a:schemeClr>
                </a:solidFill>
              </a:rPr>
              <a:t>БТИ, с 01.01.2013 </a:t>
            </a:r>
            <a: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  <a:t>–Управление юстиции, Госземресурсами (Гос. акты на землю)), </a:t>
            </a:r>
            <a:br>
              <a:rPr lang="ru-RU" sz="12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300" dirty="0" smtClean="0"/>
              <a:t>которые являлись </a:t>
            </a:r>
            <a:r>
              <a:rPr lang="ru-RU" sz="1300" dirty="0"/>
              <a:t>основанием для внесения сведений </a:t>
            </a:r>
            <a:r>
              <a:rPr lang="ru-RU" sz="1300" dirty="0" smtClean="0"/>
              <a:t>в ЕГРН. </a:t>
            </a:r>
            <a:endParaRPr lang="ru-RU" sz="13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699542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2"/>
                </a:solidFill>
              </a:rPr>
              <a:t>Минимальный предельный срок владения – как рассчитат</a:t>
            </a:r>
            <a:r>
              <a:rPr lang="ru-RU" b="1" dirty="0" smtClean="0">
                <a:solidFill>
                  <a:schemeClr val="tx2"/>
                </a:solidFill>
              </a:rPr>
              <a:t>ь 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81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4051" y="327649"/>
            <a:ext cx="7931228" cy="587917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Arial" pitchFamily="34" charset="0"/>
              </a:rPr>
              <a:t>Личный кабинет налогоплательщика ФЛ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312714" y="843842"/>
            <a:ext cx="3683221" cy="208794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5667433" y="843842"/>
            <a:ext cx="3178055" cy="191983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/>
          <a:stretch>
            <a:fillRect/>
          </a:stretch>
        </p:blipFill>
        <p:spPr>
          <a:xfrm>
            <a:off x="3088059" y="1507855"/>
            <a:ext cx="3399809" cy="177201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5"/>
          <a:stretch>
            <a:fillRect/>
          </a:stretch>
        </p:blipFill>
        <p:spPr>
          <a:xfrm>
            <a:off x="426378" y="3045888"/>
            <a:ext cx="3353533" cy="1865863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6"/>
          <a:stretch>
            <a:fillRect/>
          </a:stretch>
        </p:blipFill>
        <p:spPr>
          <a:xfrm>
            <a:off x="4860032" y="2978370"/>
            <a:ext cx="3387725" cy="19050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7308304" y="1851670"/>
            <a:ext cx="792088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520385" y="2303061"/>
            <a:ext cx="1047563" cy="5443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1560" y="3799942"/>
            <a:ext cx="1440160" cy="44673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012564" y="2198281"/>
            <a:ext cx="903252" cy="4454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58703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16-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0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3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4_Present_FNS2012_A4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широкий слайд_тема">
  <a:themeElements>
    <a:clrScheme name="10_Present_FNS2012_A4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Present_FNS2012_A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Present_FNS2012_A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16577</TotalTime>
  <Words>1434</Words>
  <Application>Microsoft Office PowerPoint</Application>
  <PresentationFormat>Экран (16:9)</PresentationFormat>
  <Paragraphs>142</Paragraphs>
  <Slides>20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Present_FNS2012_16-9</vt:lpstr>
      <vt:lpstr>10_Present_FNS2012_A4</vt:lpstr>
      <vt:lpstr>11_Present_FNS2012_A4</vt:lpstr>
      <vt:lpstr>12_Present_FNS2012_A4</vt:lpstr>
      <vt:lpstr>13_Present_FNS2012_A4</vt:lpstr>
      <vt:lpstr>14_Present_FNS2012_A4</vt:lpstr>
      <vt:lpstr>широкий слайд_тема</vt:lpstr>
      <vt:lpstr>Актуальные вопросы, возникающие у физических лиц при декларировании доходов и получении налоговых вычетов. О четвертом этапе добровольного декларирования в соответствии с Федеральным законом от 08.06.2015 № 140-ФЗ. </vt:lpstr>
      <vt:lpstr>Если налог исчисляется и уплачивается самостоятельно ОБЯЗАТЕЛЬНО </vt:lpstr>
      <vt:lpstr>Презентация PowerPoint</vt:lpstr>
      <vt:lpstr>Освобождение от налогообложения налогоплательщиков, являющихся родителями (усыновителями) не менее двух детей– п. 2.1 ст. 217.1 НК РФ (с налогового периода 2021 года).</vt:lpstr>
      <vt:lpstr>Презентация PowerPoint</vt:lpstr>
      <vt:lpstr>Особенности исчисления налогооблагаемой базы при получении дохода от продажи недвижимого имущества</vt:lpstr>
      <vt:lpstr>Вопросы по определению минимального предельного срок владения объектом недвижимого имущества</vt:lpstr>
      <vt:lpstr>Презентация PowerPoint</vt:lpstr>
      <vt:lpstr>Личный кабинет налогоплательщика ФЛ</vt:lpstr>
      <vt:lpstr>КТО ВПРАВЕ ПРЕДОСТАВИТЬ НАЛОГОВУЮ ДЕКЛАРАЦИЮ</vt:lpstr>
      <vt:lpstr>Социальный налоговый вычет на лечение и приобретение медикаментов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 ЗА  ВНИМАНИЕ! </vt:lpstr>
    </vt:vector>
  </TitlesOfParts>
  <Company>Kraftway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GEG</dc:creator>
  <cp:lastModifiedBy>Зорина Виктория Александровна</cp:lastModifiedBy>
  <cp:revision>2214</cp:revision>
  <cp:lastPrinted>2022-04-26T19:38:22Z</cp:lastPrinted>
  <dcterms:created xsi:type="dcterms:W3CDTF">2013-03-25T05:56:00Z</dcterms:created>
  <dcterms:modified xsi:type="dcterms:W3CDTF">2022-04-26T20:26:05Z</dcterms:modified>
</cp:coreProperties>
</file>